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18" r:id="rId2"/>
    <p:sldId id="426" r:id="rId3"/>
    <p:sldId id="436" r:id="rId4"/>
    <p:sldId id="387" r:id="rId5"/>
    <p:sldId id="421" r:id="rId6"/>
    <p:sldId id="431" r:id="rId7"/>
    <p:sldId id="428" r:id="rId8"/>
    <p:sldId id="439" r:id="rId9"/>
    <p:sldId id="438" r:id="rId10"/>
    <p:sldId id="432" r:id="rId11"/>
    <p:sldId id="437" r:id="rId12"/>
    <p:sldId id="328" r:id="rId13"/>
    <p:sldId id="330" r:id="rId14"/>
    <p:sldId id="388" r:id="rId15"/>
    <p:sldId id="331" r:id="rId16"/>
    <p:sldId id="346" r:id="rId17"/>
    <p:sldId id="433" r:id="rId18"/>
    <p:sldId id="332" r:id="rId19"/>
    <p:sldId id="349" r:id="rId20"/>
    <p:sldId id="333" r:id="rId21"/>
    <p:sldId id="334" r:id="rId22"/>
    <p:sldId id="335" r:id="rId23"/>
    <p:sldId id="336" r:id="rId24"/>
    <p:sldId id="357" r:id="rId25"/>
    <p:sldId id="358" r:id="rId26"/>
    <p:sldId id="351" r:id="rId27"/>
    <p:sldId id="352" r:id="rId28"/>
    <p:sldId id="337" r:id="rId29"/>
    <p:sldId id="338" r:id="rId30"/>
    <p:sldId id="339" r:id="rId31"/>
    <p:sldId id="341" r:id="rId32"/>
    <p:sldId id="342" r:id="rId33"/>
    <p:sldId id="343" r:id="rId34"/>
    <p:sldId id="356"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9" autoAdjust="0"/>
    <p:restoredTop sz="81308" autoAdjust="0"/>
  </p:normalViewPr>
  <p:slideViewPr>
    <p:cSldViewPr>
      <p:cViewPr varScale="1">
        <p:scale>
          <a:sx n="135" d="100"/>
          <a:sy n="135" d="100"/>
        </p:scale>
        <p:origin x="864" y="76"/>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8/10/2018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8.hp.com/us/en/products/data-storage/3par-thinner.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864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latin typeface="Arial" panose="020B0604020202020204"/>
              </a:rPr>
              <a:pPr/>
              <a:t>11</a:t>
            </a:fld>
            <a:endParaRPr lang="en-US">
              <a:solidFill>
                <a:prstClr val="black"/>
              </a:solidFill>
              <a:latin typeface="Arial" panose="020B0604020202020204"/>
            </a:endParaRPr>
          </a:p>
        </p:txBody>
      </p:sp>
    </p:spTree>
    <p:extLst>
      <p:ext uri="{BB962C8B-B14F-4D97-AF65-F5344CB8AC3E}">
        <p14:creationId xmlns:p14="http://schemas.microsoft.com/office/powerpoint/2010/main" val="63978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dirty="0"/>
              <a:t>Not sure if you should run an NPP Backup assessment?   Take a close look at the numbers on this page.   </a:t>
            </a:r>
          </a:p>
        </p:txBody>
      </p:sp>
      <p:sp>
        <p:nvSpPr>
          <p:cNvPr id="4" name="Slide Number Placeholder 3"/>
          <p:cNvSpPr>
            <a:spLocks noGrp="1"/>
          </p:cNvSpPr>
          <p:nvPr>
            <p:ph type="sldNum" sz="quarter" idx="10"/>
          </p:nvPr>
        </p:nvSpPr>
        <p:spPr/>
        <p:txBody>
          <a:bodyPr/>
          <a:lstStyle/>
          <a:p>
            <a:fld id="{BFFC8665-1B94-4DF0-97B4-B1DDF0F760A2}" type="slidenum">
              <a:rPr lang="en-US" smtClean="0">
                <a:solidFill>
                  <a:prstClr val="black"/>
                </a:solidFill>
                <a:latin typeface="Arial" panose="020B0604020202020204"/>
              </a:rPr>
              <a:pPr/>
              <a:t>12</a:t>
            </a:fld>
            <a:endParaRPr lang="en-US">
              <a:solidFill>
                <a:prstClr val="black"/>
              </a:solidFill>
              <a:latin typeface="Arial" panose="020B0604020202020204"/>
            </a:endParaRPr>
          </a:p>
        </p:txBody>
      </p:sp>
    </p:spTree>
    <p:extLst>
      <p:ext uri="{BB962C8B-B14F-4D97-AF65-F5344CB8AC3E}">
        <p14:creationId xmlns:p14="http://schemas.microsoft.com/office/powerpoint/2010/main" val="202980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13</a:t>
            </a:fld>
            <a:endParaRPr lang="en-US"/>
          </a:p>
        </p:txBody>
      </p:sp>
    </p:spTree>
    <p:extLst>
      <p:ext uri="{BB962C8B-B14F-4D97-AF65-F5344CB8AC3E}">
        <p14:creationId xmlns:p14="http://schemas.microsoft.com/office/powerpoint/2010/main" val="419355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This self service portal can be found via the NinjaProtected+ tile on the SAF desktop.</a:t>
            </a:r>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a:p>
        </p:txBody>
      </p:sp>
    </p:spTree>
    <p:extLst>
      <p:ext uri="{BB962C8B-B14F-4D97-AF65-F5344CB8AC3E}">
        <p14:creationId xmlns:p14="http://schemas.microsoft.com/office/powerpoint/2010/main" val="7796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15</a:t>
            </a:fld>
            <a:endParaRPr lang="en-US"/>
          </a:p>
        </p:txBody>
      </p:sp>
    </p:spTree>
    <p:extLst>
      <p:ext uri="{BB962C8B-B14F-4D97-AF65-F5344CB8AC3E}">
        <p14:creationId xmlns:p14="http://schemas.microsoft.com/office/powerpoint/2010/main" val="280930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408048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19</a:t>
            </a:fld>
            <a:endParaRPr lang="en-US"/>
          </a:p>
        </p:txBody>
      </p:sp>
    </p:spTree>
    <p:extLst>
      <p:ext uri="{BB962C8B-B14F-4D97-AF65-F5344CB8AC3E}">
        <p14:creationId xmlns:p14="http://schemas.microsoft.com/office/powerpoint/2010/main" val="167689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dirty="0"/>
              <a:t>All these respective collaterals are now available on the WW Storage Sales Portal: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Link : </a:t>
            </a:r>
            <a:r>
              <a:rPr lang="en-US" sz="1200" u="sng" kern="1200" dirty="0">
                <a:solidFill>
                  <a:schemeClr val="tx1"/>
                </a:solidFill>
                <a:effectLst/>
                <a:latin typeface="+mn-lt"/>
                <a:ea typeface="+mn-ea"/>
                <a:cs typeface="+mn-cs"/>
                <a:hlinkClick r:id="rId3"/>
              </a:rPr>
              <a:t>http://www8.hp.com/us/en/products/data-storage/3par-thinner.html</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Partner Portal,</a:t>
            </a:r>
            <a:r>
              <a:rPr lang="en-US" sz="1200" kern="1200" baseline="0" dirty="0">
                <a:solidFill>
                  <a:schemeClr val="tx1"/>
                </a:solidFill>
                <a:effectLst/>
                <a:latin typeface="+mn-lt"/>
                <a:ea typeface="+mn-ea"/>
                <a:cs typeface="+mn-cs"/>
              </a:rPr>
              <a:t> Link : https://partner.hpe.com/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latin typeface="HP Simplified"/>
              </a:rPr>
              <a:pPr/>
              <a:t>20</a:t>
            </a:fld>
            <a:endParaRPr lang="en-US">
              <a:solidFill>
                <a:prstClr val="black"/>
              </a:solidFill>
              <a:latin typeface="HP Simplified"/>
            </a:endParaRPr>
          </a:p>
        </p:txBody>
      </p:sp>
    </p:spTree>
    <p:extLst>
      <p:ext uri="{BB962C8B-B14F-4D97-AF65-F5344CB8AC3E}">
        <p14:creationId xmlns:p14="http://schemas.microsoft.com/office/powerpoint/2010/main" val="69484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21</a:t>
            </a:fld>
            <a:endParaRPr lang="en-US"/>
          </a:p>
        </p:txBody>
      </p:sp>
    </p:spTree>
    <p:extLst>
      <p:ext uri="{BB962C8B-B14F-4D97-AF65-F5344CB8AC3E}">
        <p14:creationId xmlns:p14="http://schemas.microsoft.com/office/powerpoint/2010/main" val="290125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Statistics from the Backup environment. </a:t>
            </a:r>
          </a:p>
        </p:txBody>
      </p:sp>
      <p:sp>
        <p:nvSpPr>
          <p:cNvPr id="4" name="Slide Number Placeholder 3"/>
          <p:cNvSpPr>
            <a:spLocks noGrp="1"/>
          </p:cNvSpPr>
          <p:nvPr>
            <p:ph type="sldNum" sz="quarter" idx="10"/>
          </p:nvPr>
        </p:nvSpPr>
        <p:spPr/>
        <p:txBody>
          <a:bodyPr/>
          <a:lstStyle/>
          <a:p>
            <a:fld id="{5BFEAE42-E3FE-4405-B7FC-4425D05B92A0}" type="slidenum">
              <a:rPr lang="en-US" smtClean="0"/>
              <a:pPr/>
              <a:t>22</a:t>
            </a:fld>
            <a:endParaRPr lang="en-US"/>
          </a:p>
        </p:txBody>
      </p:sp>
    </p:spTree>
    <p:extLst>
      <p:ext uri="{BB962C8B-B14F-4D97-AF65-F5344CB8AC3E}">
        <p14:creationId xmlns:p14="http://schemas.microsoft.com/office/powerpoint/2010/main" val="186708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a:t>
            </a:fld>
            <a:endParaRPr lang="en-US"/>
          </a:p>
        </p:txBody>
      </p:sp>
    </p:spTree>
    <p:extLst>
      <p:ext uri="{BB962C8B-B14F-4D97-AF65-F5344CB8AC3E}">
        <p14:creationId xmlns:p14="http://schemas.microsoft.com/office/powerpoint/2010/main" val="381201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Positioning for the value of a StoreOnce.  Notice the gauge on the front page.  This customer would expect to see 600TB of storage savings by moving to a StoreOnce.</a:t>
            </a:r>
          </a:p>
        </p:txBody>
      </p:sp>
      <p:sp>
        <p:nvSpPr>
          <p:cNvPr id="4" name="Slide Number Placeholder 3"/>
          <p:cNvSpPr>
            <a:spLocks noGrp="1"/>
          </p:cNvSpPr>
          <p:nvPr>
            <p:ph type="sldNum" sz="quarter" idx="10"/>
          </p:nvPr>
        </p:nvSpPr>
        <p:spPr/>
        <p:txBody>
          <a:bodyPr/>
          <a:lstStyle/>
          <a:p>
            <a:fld id="{5BFEAE42-E3FE-4405-B7FC-4425D05B92A0}" type="slidenum">
              <a:rPr lang="en-US" smtClean="0"/>
              <a:pPr/>
              <a:t>23</a:t>
            </a:fld>
            <a:endParaRPr lang="en-US"/>
          </a:p>
        </p:txBody>
      </p:sp>
    </p:spTree>
    <p:extLst>
      <p:ext uri="{BB962C8B-B14F-4D97-AF65-F5344CB8AC3E}">
        <p14:creationId xmlns:p14="http://schemas.microsoft.com/office/powerpoint/2010/main" val="3954845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66713" y="690563"/>
            <a:ext cx="6138862" cy="3454400"/>
          </a:xfrm>
          <a:ln/>
        </p:spPr>
      </p:sp>
      <p:sp>
        <p:nvSpPr>
          <p:cNvPr id="17411" name="Rectangle 3"/>
          <p:cNvSpPr>
            <a:spLocks noGrp="1" noChangeArrowheads="1"/>
          </p:cNvSpPr>
          <p:nvPr>
            <p:ph type="body" idx="1"/>
          </p:nvPr>
        </p:nvSpPr>
        <p:spPr>
          <a:xfrm>
            <a:off x="914713" y="4381500"/>
            <a:ext cx="5039449" cy="4139472"/>
          </a:xfrm>
          <a:noFill/>
          <a:ln/>
        </p:spPr>
        <p:txBody>
          <a:bodyPr/>
          <a:lstStyle/>
          <a:p>
            <a:r>
              <a:rPr lang="en-US" dirty="0">
                <a:latin typeface="Helvetica" pitchFamily="34" charset="0"/>
              </a:rPr>
              <a:t>Here are some of the details</a:t>
            </a:r>
            <a:r>
              <a:rPr lang="en-US" baseline="0" dirty="0">
                <a:latin typeface="Helvetica" pitchFamily="34" charset="0"/>
              </a:rPr>
              <a:t> of the GPG program. All program details are outlined on the linked website.</a:t>
            </a:r>
            <a:endParaRPr lang="en-US" dirty="0">
              <a:latin typeface="Helvetica" pitchFamily="34" charset="0"/>
            </a:endParaRPr>
          </a:p>
        </p:txBody>
      </p:sp>
    </p:spTree>
    <p:extLst>
      <p:ext uri="{BB962C8B-B14F-4D97-AF65-F5344CB8AC3E}">
        <p14:creationId xmlns:p14="http://schemas.microsoft.com/office/powerpoint/2010/main" val="310233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25</a:t>
            </a:fld>
            <a:endParaRPr lang="en-US"/>
          </a:p>
        </p:txBody>
      </p:sp>
    </p:spTree>
    <p:extLst>
      <p:ext uri="{BB962C8B-B14F-4D97-AF65-F5344CB8AC3E}">
        <p14:creationId xmlns:p14="http://schemas.microsoft.com/office/powerpoint/2010/main" val="311573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26</a:t>
            </a:fld>
            <a:endParaRPr lang="en-US"/>
          </a:p>
        </p:txBody>
      </p:sp>
    </p:spTree>
    <p:extLst>
      <p:ext uri="{BB962C8B-B14F-4D97-AF65-F5344CB8AC3E}">
        <p14:creationId xmlns:p14="http://schemas.microsoft.com/office/powerpoint/2010/main" val="2531747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27</a:t>
            </a:fld>
            <a:endParaRPr lang="en-US"/>
          </a:p>
        </p:txBody>
      </p:sp>
    </p:spTree>
    <p:extLst>
      <p:ext uri="{BB962C8B-B14F-4D97-AF65-F5344CB8AC3E}">
        <p14:creationId xmlns:p14="http://schemas.microsoft.com/office/powerpoint/2010/main" val="61198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28</a:t>
            </a:fld>
            <a:endParaRPr lang="en-US"/>
          </a:p>
        </p:txBody>
      </p:sp>
    </p:spTree>
    <p:extLst>
      <p:ext uri="{BB962C8B-B14F-4D97-AF65-F5344CB8AC3E}">
        <p14:creationId xmlns:p14="http://schemas.microsoft.com/office/powerpoint/2010/main" val="530644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dirty="0"/>
              <a:t>After loading the XML file from NinjaProtected+, BEFORE you hit the “Solve / Submit” button, you need to talk with the customer to see how they would use the StoreOnce.  It’s rare that a customer would put a StoreOnce into an environment and move all existing backups onto it without changing things.   Perhaps that are only going to put Oracle backups on the StoreOnce, or perhaps they want to retain more copies.</a:t>
            </a:r>
          </a:p>
          <a:p>
            <a:pPr marL="9144" indent="0">
              <a:buNone/>
            </a:pPr>
            <a:endParaRPr lang="en-US" dirty="0"/>
          </a:p>
          <a:p>
            <a:pPr marL="9144" indent="0">
              <a:buNone/>
            </a:pPr>
            <a:r>
              <a:rPr lang="en-US" dirty="0"/>
              <a:t>Before hitting the solve button, account for yearly growth and adjust the policies.</a:t>
            </a:r>
          </a:p>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29</a:t>
            </a:fld>
            <a:endParaRPr lang="en-US"/>
          </a:p>
        </p:txBody>
      </p:sp>
    </p:spTree>
    <p:extLst>
      <p:ext uri="{BB962C8B-B14F-4D97-AF65-F5344CB8AC3E}">
        <p14:creationId xmlns:p14="http://schemas.microsoft.com/office/powerpoint/2010/main" val="2714777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30</a:t>
            </a:fld>
            <a:endParaRPr lang="en-US"/>
          </a:p>
        </p:txBody>
      </p:sp>
    </p:spTree>
    <p:extLst>
      <p:ext uri="{BB962C8B-B14F-4D97-AF65-F5344CB8AC3E}">
        <p14:creationId xmlns:p14="http://schemas.microsoft.com/office/powerpoint/2010/main" val="1079782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34</a:t>
            </a:fld>
            <a:endParaRPr lang="en-US"/>
          </a:p>
        </p:txBody>
      </p:sp>
    </p:spTree>
    <p:extLst>
      <p:ext uri="{BB962C8B-B14F-4D97-AF65-F5344CB8AC3E}">
        <p14:creationId xmlns:p14="http://schemas.microsoft.com/office/powerpoint/2010/main" val="153717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latin typeface="Arial" panose="020B0604020202020204"/>
              </a:rPr>
              <a:pPr/>
              <a:t>3</a:t>
            </a:fld>
            <a:endParaRPr lang="en-US">
              <a:solidFill>
                <a:prstClr val="black"/>
              </a:solidFill>
              <a:latin typeface="Arial" panose="020B0604020202020204"/>
            </a:endParaRPr>
          </a:p>
        </p:txBody>
      </p:sp>
    </p:spTree>
    <p:extLst>
      <p:ext uri="{BB962C8B-B14F-4D97-AF65-F5344CB8AC3E}">
        <p14:creationId xmlns:p14="http://schemas.microsoft.com/office/powerpoint/2010/main" val="223897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a:p>
        </p:txBody>
      </p:sp>
    </p:spTree>
    <p:extLst>
      <p:ext uri="{BB962C8B-B14F-4D97-AF65-F5344CB8AC3E}">
        <p14:creationId xmlns:p14="http://schemas.microsoft.com/office/powerpoint/2010/main" val="130382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The SAF Collect Tile is where you get the Collector scripts for NPP</a:t>
            </a:r>
          </a:p>
          <a:p>
            <a:r>
              <a:rPr lang="en-US" dirty="0"/>
              <a:t>The NinjaProtected+ tile is where you can find complete information about NPP.</a:t>
            </a:r>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a:p>
        </p:txBody>
      </p:sp>
    </p:spTree>
    <p:extLst>
      <p:ext uri="{BB962C8B-B14F-4D97-AF65-F5344CB8AC3E}">
        <p14:creationId xmlns:p14="http://schemas.microsoft.com/office/powerpoint/2010/main" val="8925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GB" dirty="0"/>
              <a:t>Backup Analysis:  SAF NPP supports</a:t>
            </a:r>
            <a:r>
              <a:rPr lang="en-GB" baseline="0" dirty="0"/>
              <a:t> more products than </a:t>
            </a:r>
            <a:r>
              <a:rPr lang="en-GB" baseline="0" dirty="0" err="1"/>
              <a:t>MiTrend</a:t>
            </a:r>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7</a:t>
            </a:fld>
            <a:endParaRPr lang="en-GB"/>
          </a:p>
        </p:txBody>
      </p:sp>
    </p:spTree>
    <p:extLst>
      <p:ext uri="{BB962C8B-B14F-4D97-AF65-F5344CB8AC3E}">
        <p14:creationId xmlns:p14="http://schemas.microsoft.com/office/powerpoint/2010/main" val="105695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58996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When  you click the NinjaProtected+ tile on the SAF Desktop, you go to a page with information about how to do an NPP assessment, as well as sample reports and presentations.</a:t>
            </a:r>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43845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GB" dirty="0"/>
              <a:t>The SAF Collector can collect data from a large number of sources.  The circled items are the NPP collection scripts.   The SAF Collector does NOT run the collectors on the backup server, rather it writes the scripts into a local directory.</a:t>
            </a:r>
          </a:p>
        </p:txBody>
      </p:sp>
      <p:sp>
        <p:nvSpPr>
          <p:cNvPr id="4" name="Slide Number Placeholder 3"/>
          <p:cNvSpPr>
            <a:spLocks noGrp="1"/>
          </p:cNvSpPr>
          <p:nvPr>
            <p:ph type="sldNum" sz="quarter" idx="10"/>
          </p:nvPr>
        </p:nvSpPr>
        <p:spPr/>
        <p:txBody>
          <a:bodyPr/>
          <a:lstStyle/>
          <a:p>
            <a:fld id="{5BFEAE42-E3FE-4405-B7FC-4425D05B92A0}" type="slidenum">
              <a:rPr lang="en-GB" smtClean="0"/>
              <a:pPr/>
              <a:t>10</a:t>
            </a:fld>
            <a:endParaRPr lang="en-GB"/>
          </a:p>
        </p:txBody>
      </p:sp>
    </p:spTree>
    <p:extLst>
      <p:ext uri="{BB962C8B-B14F-4D97-AF65-F5344CB8AC3E}">
        <p14:creationId xmlns:p14="http://schemas.microsoft.com/office/powerpoint/2010/main" val="3440160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EFA54ACD-BEB7-4258-A5F3-653792456C00}"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2399C1EB-F401-4F7B-BD9C-AAA165C9F3D7}"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fld id="{ECF1CC87-9C4B-4D13-B529-5EAF641302E2}" type="datetime4">
              <a:rPr lang="en-US" smtClean="0"/>
              <a:t>August 10, 2018</a:t>
            </a:fld>
            <a:endParaRPr/>
          </a:p>
        </p:txBody>
      </p:sp>
      <p:sp>
        <p:nvSpPr>
          <p:cNvPr id="8" name="Footer Placeholder 7"/>
          <p:cNvSpPr>
            <a:spLocks noGrp="1"/>
          </p:cNvSpPr>
          <p:nvPr>
            <p:ph type="ftr" sz="quarter" idx="11"/>
          </p:nvPr>
        </p:nvSpPr>
        <p:spPr/>
        <p:txBody>
          <a:bodyPr/>
          <a:lstStyle/>
          <a:p>
            <a:r>
              <a:rPr lang="en-US"/>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EFA413A-E630-4377-B30C-3545E98CC867}"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D33DC54-2A66-493A-80B5-8303FBA5D0AD}"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6B45FFC-9EEF-4E69-85F5-C8F54747804D}"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t>August 10, 2018</a:t>
            </a:fld>
            <a:endParaRPr/>
          </a:p>
        </p:txBody>
      </p:sp>
      <p:sp>
        <p:nvSpPr>
          <p:cNvPr id="3" name="Footer Placeholder 2"/>
          <p:cNvSpPr>
            <a:spLocks noGrp="1"/>
          </p:cNvSpPr>
          <p:nvPr>
            <p:ph type="ftr" sz="quarter" idx="11"/>
          </p:nvPr>
        </p:nvSpPr>
        <p:spPr/>
        <p:txBody>
          <a:bodyPr/>
          <a:lstStyle/>
          <a:p>
            <a:r>
              <a:rPr lang="en-US"/>
              <a:t>Private | Confidential | Internal Use Only </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t>August 10, 2018</a:t>
            </a:fld>
            <a:endParaRPr/>
          </a:p>
        </p:txBody>
      </p:sp>
      <p:sp>
        <p:nvSpPr>
          <p:cNvPr id="8" name="Footer Placeholder 7"/>
          <p:cNvSpPr>
            <a:spLocks noGrp="1"/>
          </p:cNvSpPr>
          <p:nvPr>
            <p:ph type="ftr" sz="quarter" idx="11"/>
          </p:nvPr>
        </p:nvSpPr>
        <p:spPr/>
        <p:txBody>
          <a:bodyPr/>
          <a:lstStyle/>
          <a:p>
            <a:r>
              <a:rPr lang="en-US"/>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t>August 10, 2018</a:t>
            </a:fld>
            <a:endParaRPr/>
          </a:p>
        </p:txBody>
      </p:sp>
      <p:sp>
        <p:nvSpPr>
          <p:cNvPr id="8" name="Footer Placeholder 7"/>
          <p:cNvSpPr>
            <a:spLocks noGrp="1"/>
          </p:cNvSpPr>
          <p:nvPr>
            <p:ph type="ftr" sz="quarter" idx="11"/>
          </p:nvPr>
        </p:nvSpPr>
        <p:spPr/>
        <p:txBody>
          <a:bodyPr/>
          <a:lstStyle/>
          <a:p>
            <a:r>
              <a:rPr lang="en-US"/>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9C259EE5-F25B-4563-AE58-6B042DD986DA}"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t>August 10, 2018</a:t>
            </a:fld>
            <a:endParaRPr/>
          </a:p>
        </p:txBody>
      </p:sp>
      <p:sp>
        <p:nvSpPr>
          <p:cNvPr id="6" name="Footer Placeholder 5"/>
          <p:cNvSpPr>
            <a:spLocks noGrp="1"/>
          </p:cNvSpPr>
          <p:nvPr>
            <p:ph type="ftr" sz="quarter" idx="11"/>
          </p:nvPr>
        </p:nvSpPr>
        <p:spPr/>
        <p:txBody>
          <a:bodyPr/>
          <a:lstStyle/>
          <a:p>
            <a:r>
              <a:rPr lang="en-US"/>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fld id="{FB395617-A7D9-4AE8-82B6-3D0A191CDCBE}" type="datetime4">
              <a:rPr lang="en-US" smtClean="0"/>
              <a:t>August 10, 2018</a:t>
            </a:fld>
            <a:endParaRPr/>
          </a:p>
        </p:txBody>
      </p:sp>
      <p:sp>
        <p:nvSpPr>
          <p:cNvPr id="12" name="Footer Placeholder 11"/>
          <p:cNvSpPr>
            <a:spLocks noGrp="1"/>
          </p:cNvSpPr>
          <p:nvPr>
            <p:ph type="ftr" sz="quarter" idx="16"/>
          </p:nvPr>
        </p:nvSpPr>
        <p:spPr/>
        <p:txBody>
          <a:bodyPr/>
          <a:lstStyle/>
          <a:p>
            <a:r>
              <a:rPr lang="en-US"/>
              <a:t>Private | Confidential | Internal Use Only </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7C6BA28-E443-46F5-AE73-D543F89EF748}"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452EE1A-1BE0-474E-808D-00D5A7797660}"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a:p>
        </p:txBody>
      </p:sp>
      <p:sp>
        <p:nvSpPr>
          <p:cNvPr id="2" name="Date Placeholder 1"/>
          <p:cNvSpPr>
            <a:spLocks noGrp="1"/>
          </p:cNvSpPr>
          <p:nvPr>
            <p:ph type="dt" sz="half" idx="10"/>
          </p:nvPr>
        </p:nvSpPr>
        <p:spPr/>
        <p:txBody>
          <a:bodyPr/>
          <a:lstStyle/>
          <a:p>
            <a:fld id="{ECF1CC87-9C4B-4D13-B529-5EAF641302E2}" type="datetime4">
              <a:rPr lang="en-US" smtClean="0"/>
              <a:t>August 10, 2018</a:t>
            </a:fld>
            <a:endParaRPr/>
          </a:p>
        </p:txBody>
      </p:sp>
      <p:sp>
        <p:nvSpPr>
          <p:cNvPr id="8" name="Footer Placeholder 7"/>
          <p:cNvSpPr>
            <a:spLocks noGrp="1"/>
          </p:cNvSpPr>
          <p:nvPr>
            <p:ph type="ftr" sz="quarter" idx="11"/>
          </p:nvPr>
        </p:nvSpPr>
        <p:spPr/>
        <p:txBody>
          <a:bodyPr/>
          <a:lstStyle/>
          <a:p>
            <a:r>
              <a:rPr lang="en-US"/>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55811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38913" y="313418"/>
            <a:ext cx="11280140" cy="387798"/>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a:t>Click to edit master title style</a:t>
            </a:r>
          </a:p>
        </p:txBody>
      </p:sp>
      <p:sp>
        <p:nvSpPr>
          <p:cNvPr id="8" name="Content Placeholder 7"/>
          <p:cNvSpPr>
            <a:spLocks noGrp="1"/>
          </p:cNvSpPr>
          <p:nvPr>
            <p:ph sz="quarter" idx="16"/>
          </p:nvPr>
        </p:nvSpPr>
        <p:spPr>
          <a:xfrm>
            <a:off x="438912" y="1584961"/>
            <a:ext cx="5374216"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7"/>
          </p:nvPr>
        </p:nvSpPr>
        <p:spPr>
          <a:xfrm>
            <a:off x="6091767" y="1584960"/>
            <a:ext cx="5171019"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2"/>
          <p:cNvSpPr>
            <a:spLocks noGrp="1"/>
          </p:cNvSpPr>
          <p:nvPr>
            <p:ph type="subTitle" idx="1" hasCustomPrompt="1"/>
          </p:nvPr>
        </p:nvSpPr>
        <p:spPr bwMode="black">
          <a:xfrm>
            <a:off x="438913" y="1001854"/>
            <a:ext cx="11280140" cy="369332"/>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2384884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948" y="1910236"/>
            <a:ext cx="8586048" cy="2407765"/>
          </a:xfrm>
        </p:spPr>
        <p:txBody>
          <a:bodyPr anchor="b"/>
          <a:lstStyle>
            <a:lvl1pPr>
              <a:lnSpc>
                <a:spcPct val="80000"/>
              </a:lnSpc>
              <a:defRPr sz="5400" spc="-100" baseline="0"/>
            </a:lvl1pPr>
          </a:lstStyle>
          <a:p>
            <a:r>
              <a:rPr lang="en-US" dirty="0"/>
              <a:t>Click to edit Master title style</a:t>
            </a:r>
          </a:p>
        </p:txBody>
      </p:sp>
      <p:sp>
        <p:nvSpPr>
          <p:cNvPr id="3" name="Subtitle 2"/>
          <p:cNvSpPr>
            <a:spLocks noGrp="1"/>
          </p:cNvSpPr>
          <p:nvPr>
            <p:ph type="subTitle" idx="1"/>
          </p:nvPr>
        </p:nvSpPr>
        <p:spPr>
          <a:xfrm>
            <a:off x="587521" y="4602480"/>
            <a:ext cx="8586048" cy="1188720"/>
          </a:xfrm>
        </p:spPr>
        <p:txBody>
          <a:bodyPr>
            <a:noAutofit/>
          </a:bodyPr>
          <a:lstStyle>
            <a:lvl1pPr marL="0" indent="0" algn="l">
              <a:lnSpc>
                <a:spcPct val="80000"/>
              </a:lnSpc>
              <a:spcBef>
                <a:spcPts val="60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3" name="Group 12">
            <a:extLst>
              <a:ext uri="{FF2B5EF4-FFF2-40B4-BE49-F238E27FC236}">
                <a16:creationId xmlns:a16="http://schemas.microsoft.com/office/drawing/2014/main" id="{D0706FCD-0C10-4ACE-BA3C-FBD1AFC9252C}"/>
              </a:ext>
            </a:extLst>
          </p:cNvPr>
          <p:cNvGrpSpPr/>
          <p:nvPr userDrawn="1"/>
        </p:nvGrpSpPr>
        <p:grpSpPr>
          <a:xfrm>
            <a:off x="609600" y="456964"/>
            <a:ext cx="3017684" cy="1260538"/>
            <a:chOff x="511383" y="456964"/>
            <a:chExt cx="3016898" cy="1260538"/>
          </a:xfrm>
        </p:grpSpPr>
        <p:sp>
          <p:nvSpPr>
            <p:cNvPr id="14" name="Freeform 11">
              <a:extLst>
                <a:ext uri="{FF2B5EF4-FFF2-40B4-BE49-F238E27FC236}">
                  <a16:creationId xmlns:a16="http://schemas.microsoft.com/office/drawing/2014/main" id="{CAEBFE38-7178-4216-A462-3C4874CCDB6D}"/>
                </a:ext>
              </a:extLst>
            </p:cNvPr>
            <p:cNvSpPr>
              <a:spLocks noEditPoints="1"/>
            </p:cNvSpPr>
            <p:nvPr userDrawn="1"/>
          </p:nvSpPr>
          <p:spPr bwMode="auto">
            <a:xfrm>
              <a:off x="511383" y="946569"/>
              <a:ext cx="3016898" cy="770933"/>
            </a:xfrm>
            <a:custGeom>
              <a:avLst/>
              <a:gdLst>
                <a:gd name="T0" fmla="*/ 337 w 623"/>
                <a:gd name="T1" fmla="*/ 122 h 159"/>
                <a:gd name="T2" fmla="*/ 372 w 623"/>
                <a:gd name="T3" fmla="*/ 133 h 159"/>
                <a:gd name="T4" fmla="*/ 314 w 623"/>
                <a:gd name="T5" fmla="*/ 144 h 159"/>
                <a:gd name="T6" fmla="*/ 312 w 623"/>
                <a:gd name="T7" fmla="*/ 124 h 159"/>
                <a:gd name="T8" fmla="*/ 315 w 623"/>
                <a:gd name="T9" fmla="*/ 106 h 159"/>
                <a:gd name="T10" fmla="*/ 280 w 623"/>
                <a:gd name="T11" fmla="*/ 143 h 159"/>
                <a:gd name="T12" fmla="*/ 284 w 623"/>
                <a:gd name="T13" fmla="*/ 82 h 159"/>
                <a:gd name="T14" fmla="*/ 267 w 623"/>
                <a:gd name="T15" fmla="*/ 107 h 159"/>
                <a:gd name="T16" fmla="*/ 258 w 623"/>
                <a:gd name="T17" fmla="*/ 106 h 159"/>
                <a:gd name="T18" fmla="*/ 219 w 623"/>
                <a:gd name="T19" fmla="*/ 136 h 159"/>
                <a:gd name="T20" fmla="*/ 200 w 623"/>
                <a:gd name="T21" fmla="*/ 159 h 159"/>
                <a:gd name="T22" fmla="*/ 188 w 623"/>
                <a:gd name="T23" fmla="*/ 99 h 159"/>
                <a:gd name="T24" fmla="*/ 178 w 623"/>
                <a:gd name="T25" fmla="*/ 143 h 159"/>
                <a:gd name="T26" fmla="*/ 152 w 623"/>
                <a:gd name="T27" fmla="*/ 117 h 159"/>
                <a:gd name="T28" fmla="*/ 160 w 623"/>
                <a:gd name="T29" fmla="*/ 120 h 159"/>
                <a:gd name="T30" fmla="*/ 157 w 623"/>
                <a:gd name="T31" fmla="*/ 140 h 159"/>
                <a:gd name="T32" fmla="*/ 106 w 623"/>
                <a:gd name="T33" fmla="*/ 130 h 159"/>
                <a:gd name="T34" fmla="*/ 98 w 623"/>
                <a:gd name="T35" fmla="*/ 131 h 159"/>
                <a:gd name="T36" fmla="*/ 106 w 623"/>
                <a:gd name="T37" fmla="*/ 88 h 159"/>
                <a:gd name="T38" fmla="*/ 76 w 623"/>
                <a:gd name="T39" fmla="*/ 116 h 159"/>
                <a:gd name="T40" fmla="*/ 56 w 623"/>
                <a:gd name="T41" fmla="*/ 100 h 159"/>
                <a:gd name="T42" fmla="*/ 9 w 623"/>
                <a:gd name="T43" fmla="*/ 89 h 159"/>
                <a:gd name="T44" fmla="*/ 38 w 623"/>
                <a:gd name="T45" fmla="*/ 135 h 159"/>
                <a:gd name="T46" fmla="*/ 601 w 623"/>
                <a:gd name="T47" fmla="*/ 28 h 159"/>
                <a:gd name="T48" fmla="*/ 579 w 623"/>
                <a:gd name="T49" fmla="*/ 40 h 159"/>
                <a:gd name="T50" fmla="*/ 610 w 623"/>
                <a:gd name="T51" fmla="*/ 62 h 159"/>
                <a:gd name="T52" fmla="*/ 575 w 623"/>
                <a:gd name="T53" fmla="*/ 31 h 159"/>
                <a:gd name="T54" fmla="*/ 561 w 623"/>
                <a:gd name="T55" fmla="*/ 18 h 159"/>
                <a:gd name="T56" fmla="*/ 518 w 623"/>
                <a:gd name="T57" fmla="*/ 53 h 159"/>
                <a:gd name="T58" fmla="*/ 526 w 623"/>
                <a:gd name="T59" fmla="*/ 35 h 159"/>
                <a:gd name="T60" fmla="*/ 519 w 623"/>
                <a:gd name="T61" fmla="*/ 17 h 159"/>
                <a:gd name="T62" fmla="*/ 469 w 623"/>
                <a:gd name="T63" fmla="*/ 62 h 159"/>
                <a:gd name="T64" fmla="*/ 497 w 623"/>
                <a:gd name="T65" fmla="*/ 18 h 159"/>
                <a:gd name="T66" fmla="*/ 469 w 623"/>
                <a:gd name="T67" fmla="*/ 42 h 159"/>
                <a:gd name="T68" fmla="*/ 438 w 623"/>
                <a:gd name="T69" fmla="*/ 28 h 159"/>
                <a:gd name="T70" fmla="*/ 436 w 623"/>
                <a:gd name="T71" fmla="*/ 63 h 159"/>
                <a:gd name="T72" fmla="*/ 386 w 623"/>
                <a:gd name="T73" fmla="*/ 53 h 159"/>
                <a:gd name="T74" fmla="*/ 394 w 623"/>
                <a:gd name="T75" fmla="*/ 35 h 159"/>
                <a:gd name="T76" fmla="*/ 386 w 623"/>
                <a:gd name="T77" fmla="*/ 17 h 159"/>
                <a:gd name="T78" fmla="*/ 352 w 623"/>
                <a:gd name="T79" fmla="*/ 21 h 159"/>
                <a:gd name="T80" fmla="*/ 343 w 623"/>
                <a:gd name="T81" fmla="*/ 42 h 159"/>
                <a:gd name="T82" fmla="*/ 365 w 623"/>
                <a:gd name="T83" fmla="*/ 21 h 159"/>
                <a:gd name="T84" fmla="*/ 294 w 623"/>
                <a:gd name="T85" fmla="*/ 52 h 159"/>
                <a:gd name="T86" fmla="*/ 276 w 623"/>
                <a:gd name="T87" fmla="*/ 28 h 159"/>
                <a:gd name="T88" fmla="*/ 269 w 623"/>
                <a:gd name="T89" fmla="*/ 61 h 159"/>
                <a:gd name="T90" fmla="*/ 246 w 623"/>
                <a:gd name="T91" fmla="*/ 18 h 159"/>
                <a:gd name="T92" fmla="*/ 289 w 623"/>
                <a:gd name="T93" fmla="*/ 6 h 159"/>
                <a:gd name="T94" fmla="*/ 218 w 623"/>
                <a:gd name="T95" fmla="*/ 63 h 159"/>
                <a:gd name="T96" fmla="*/ 220 w 623"/>
                <a:gd name="T97" fmla="*/ 52 h 159"/>
                <a:gd name="T98" fmla="*/ 172 w 623"/>
                <a:gd name="T99" fmla="*/ 48 h 159"/>
                <a:gd name="T100" fmla="*/ 192 w 623"/>
                <a:gd name="T101" fmla="*/ 51 h 159"/>
                <a:gd name="T102" fmla="*/ 101 w 623"/>
                <a:gd name="T103" fmla="*/ 18 h 159"/>
                <a:gd name="T104" fmla="*/ 146 w 623"/>
                <a:gd name="T105" fmla="*/ 44 h 159"/>
                <a:gd name="T106" fmla="*/ 133 w 623"/>
                <a:gd name="T107" fmla="*/ 36 h 159"/>
                <a:gd name="T108" fmla="*/ 58 w 623"/>
                <a:gd name="T109" fmla="*/ 40 h 159"/>
                <a:gd name="T110" fmla="*/ 95 w 623"/>
                <a:gd name="T111" fmla="*/ 49 h 159"/>
                <a:gd name="T112" fmla="*/ 0 w 623"/>
                <a:gd name="T113" fmla="*/ 0 h 159"/>
                <a:gd name="T114" fmla="*/ 50 w 623"/>
                <a:gd name="T115"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3" h="159">
                  <a:moveTo>
                    <a:pt x="346" y="117"/>
                  </a:moveTo>
                  <a:cubicBezTo>
                    <a:pt x="367" y="117"/>
                    <a:pt x="367" y="117"/>
                    <a:pt x="367" y="117"/>
                  </a:cubicBezTo>
                  <a:cubicBezTo>
                    <a:pt x="367" y="111"/>
                    <a:pt x="364" y="106"/>
                    <a:pt x="357" y="106"/>
                  </a:cubicBezTo>
                  <a:cubicBezTo>
                    <a:pt x="351" y="106"/>
                    <a:pt x="347" y="110"/>
                    <a:pt x="346" y="117"/>
                  </a:cubicBezTo>
                  <a:moveTo>
                    <a:pt x="359" y="144"/>
                  </a:moveTo>
                  <a:cubicBezTo>
                    <a:pt x="346" y="144"/>
                    <a:pt x="337" y="135"/>
                    <a:pt x="337" y="122"/>
                  </a:cubicBezTo>
                  <a:cubicBezTo>
                    <a:pt x="337" y="108"/>
                    <a:pt x="345" y="99"/>
                    <a:pt x="357" y="99"/>
                  </a:cubicBezTo>
                  <a:cubicBezTo>
                    <a:pt x="369" y="99"/>
                    <a:pt x="375" y="107"/>
                    <a:pt x="375" y="120"/>
                  </a:cubicBezTo>
                  <a:cubicBezTo>
                    <a:pt x="375" y="124"/>
                    <a:pt x="375" y="124"/>
                    <a:pt x="375" y="124"/>
                  </a:cubicBezTo>
                  <a:cubicBezTo>
                    <a:pt x="345" y="124"/>
                    <a:pt x="345" y="124"/>
                    <a:pt x="345" y="124"/>
                  </a:cubicBezTo>
                  <a:cubicBezTo>
                    <a:pt x="346" y="132"/>
                    <a:pt x="352" y="137"/>
                    <a:pt x="360" y="137"/>
                  </a:cubicBezTo>
                  <a:cubicBezTo>
                    <a:pt x="364" y="137"/>
                    <a:pt x="368" y="135"/>
                    <a:pt x="372" y="133"/>
                  </a:cubicBezTo>
                  <a:cubicBezTo>
                    <a:pt x="372" y="133"/>
                    <a:pt x="372" y="133"/>
                    <a:pt x="372" y="133"/>
                  </a:cubicBezTo>
                  <a:cubicBezTo>
                    <a:pt x="372" y="140"/>
                    <a:pt x="372" y="140"/>
                    <a:pt x="372" y="140"/>
                  </a:cubicBezTo>
                  <a:cubicBezTo>
                    <a:pt x="368" y="143"/>
                    <a:pt x="364" y="144"/>
                    <a:pt x="359" y="144"/>
                  </a:cubicBezTo>
                  <a:moveTo>
                    <a:pt x="317" y="118"/>
                  </a:moveTo>
                  <a:cubicBezTo>
                    <a:pt x="323" y="120"/>
                    <a:pt x="330" y="122"/>
                    <a:pt x="330" y="130"/>
                  </a:cubicBezTo>
                  <a:cubicBezTo>
                    <a:pt x="330" y="139"/>
                    <a:pt x="323" y="144"/>
                    <a:pt x="314" y="144"/>
                  </a:cubicBezTo>
                  <a:cubicBezTo>
                    <a:pt x="308" y="144"/>
                    <a:pt x="302" y="142"/>
                    <a:pt x="299" y="140"/>
                  </a:cubicBezTo>
                  <a:cubicBezTo>
                    <a:pt x="299" y="132"/>
                    <a:pt x="299" y="132"/>
                    <a:pt x="299" y="132"/>
                  </a:cubicBezTo>
                  <a:cubicBezTo>
                    <a:pt x="300" y="132"/>
                    <a:pt x="300" y="132"/>
                    <a:pt x="300" y="132"/>
                  </a:cubicBezTo>
                  <a:cubicBezTo>
                    <a:pt x="303" y="135"/>
                    <a:pt x="309" y="137"/>
                    <a:pt x="314" y="137"/>
                  </a:cubicBezTo>
                  <a:cubicBezTo>
                    <a:pt x="318" y="137"/>
                    <a:pt x="322" y="135"/>
                    <a:pt x="322" y="131"/>
                  </a:cubicBezTo>
                  <a:cubicBezTo>
                    <a:pt x="322" y="127"/>
                    <a:pt x="319" y="127"/>
                    <a:pt x="312" y="124"/>
                  </a:cubicBezTo>
                  <a:cubicBezTo>
                    <a:pt x="306" y="122"/>
                    <a:pt x="299" y="120"/>
                    <a:pt x="299" y="112"/>
                  </a:cubicBezTo>
                  <a:cubicBezTo>
                    <a:pt x="299" y="104"/>
                    <a:pt x="306" y="99"/>
                    <a:pt x="315" y="99"/>
                  </a:cubicBezTo>
                  <a:cubicBezTo>
                    <a:pt x="320" y="99"/>
                    <a:pt x="325" y="100"/>
                    <a:pt x="328" y="102"/>
                  </a:cubicBezTo>
                  <a:cubicBezTo>
                    <a:pt x="328" y="110"/>
                    <a:pt x="328" y="110"/>
                    <a:pt x="328" y="110"/>
                  </a:cubicBezTo>
                  <a:cubicBezTo>
                    <a:pt x="328" y="110"/>
                    <a:pt x="328" y="110"/>
                    <a:pt x="328" y="110"/>
                  </a:cubicBezTo>
                  <a:cubicBezTo>
                    <a:pt x="324" y="107"/>
                    <a:pt x="320" y="106"/>
                    <a:pt x="315" y="106"/>
                  </a:cubicBezTo>
                  <a:cubicBezTo>
                    <a:pt x="310" y="106"/>
                    <a:pt x="307" y="108"/>
                    <a:pt x="307" y="111"/>
                  </a:cubicBezTo>
                  <a:cubicBezTo>
                    <a:pt x="307" y="114"/>
                    <a:pt x="310" y="115"/>
                    <a:pt x="317" y="118"/>
                  </a:cubicBezTo>
                  <a:moveTo>
                    <a:pt x="280" y="100"/>
                  </a:moveTo>
                  <a:cubicBezTo>
                    <a:pt x="288" y="100"/>
                    <a:pt x="288" y="100"/>
                    <a:pt x="288" y="100"/>
                  </a:cubicBezTo>
                  <a:cubicBezTo>
                    <a:pt x="288" y="143"/>
                    <a:pt x="288" y="143"/>
                    <a:pt x="288" y="143"/>
                  </a:cubicBezTo>
                  <a:cubicBezTo>
                    <a:pt x="280" y="143"/>
                    <a:pt x="280" y="143"/>
                    <a:pt x="280" y="143"/>
                  </a:cubicBezTo>
                  <a:lnTo>
                    <a:pt x="280" y="100"/>
                  </a:lnTo>
                  <a:close/>
                  <a:moveTo>
                    <a:pt x="284" y="82"/>
                  </a:moveTo>
                  <a:cubicBezTo>
                    <a:pt x="287" y="82"/>
                    <a:pt x="289" y="84"/>
                    <a:pt x="289" y="87"/>
                  </a:cubicBezTo>
                  <a:cubicBezTo>
                    <a:pt x="289" y="90"/>
                    <a:pt x="287" y="92"/>
                    <a:pt x="284" y="92"/>
                  </a:cubicBezTo>
                  <a:cubicBezTo>
                    <a:pt x="281" y="92"/>
                    <a:pt x="279" y="90"/>
                    <a:pt x="279" y="87"/>
                  </a:cubicBezTo>
                  <a:cubicBezTo>
                    <a:pt x="279" y="84"/>
                    <a:pt x="281" y="82"/>
                    <a:pt x="284" y="82"/>
                  </a:cubicBezTo>
                  <a:moveTo>
                    <a:pt x="258" y="106"/>
                  </a:moveTo>
                  <a:cubicBezTo>
                    <a:pt x="259" y="102"/>
                    <a:pt x="264" y="99"/>
                    <a:pt x="268" y="99"/>
                  </a:cubicBezTo>
                  <a:cubicBezTo>
                    <a:pt x="270" y="99"/>
                    <a:pt x="272" y="99"/>
                    <a:pt x="272" y="100"/>
                  </a:cubicBezTo>
                  <a:cubicBezTo>
                    <a:pt x="272" y="108"/>
                    <a:pt x="272" y="108"/>
                    <a:pt x="272" y="108"/>
                  </a:cubicBezTo>
                  <a:cubicBezTo>
                    <a:pt x="272" y="108"/>
                    <a:pt x="272" y="108"/>
                    <a:pt x="272" y="108"/>
                  </a:cubicBezTo>
                  <a:cubicBezTo>
                    <a:pt x="271" y="107"/>
                    <a:pt x="269" y="107"/>
                    <a:pt x="267" y="107"/>
                  </a:cubicBezTo>
                  <a:cubicBezTo>
                    <a:pt x="263" y="107"/>
                    <a:pt x="259" y="110"/>
                    <a:pt x="258" y="115"/>
                  </a:cubicBezTo>
                  <a:cubicBezTo>
                    <a:pt x="258" y="143"/>
                    <a:pt x="258" y="143"/>
                    <a:pt x="258" y="143"/>
                  </a:cubicBezTo>
                  <a:cubicBezTo>
                    <a:pt x="249" y="143"/>
                    <a:pt x="249" y="143"/>
                    <a:pt x="249" y="143"/>
                  </a:cubicBezTo>
                  <a:cubicBezTo>
                    <a:pt x="249" y="100"/>
                    <a:pt x="249" y="100"/>
                    <a:pt x="249" y="100"/>
                  </a:cubicBezTo>
                  <a:cubicBezTo>
                    <a:pt x="258" y="100"/>
                    <a:pt x="258" y="100"/>
                    <a:pt x="258" y="100"/>
                  </a:cubicBezTo>
                  <a:lnTo>
                    <a:pt x="258" y="106"/>
                  </a:lnTo>
                  <a:close/>
                  <a:moveTo>
                    <a:pt x="219" y="136"/>
                  </a:moveTo>
                  <a:cubicBezTo>
                    <a:pt x="227" y="136"/>
                    <a:pt x="231" y="130"/>
                    <a:pt x="231" y="121"/>
                  </a:cubicBezTo>
                  <a:cubicBezTo>
                    <a:pt x="231" y="113"/>
                    <a:pt x="227" y="106"/>
                    <a:pt x="219" y="106"/>
                  </a:cubicBezTo>
                  <a:cubicBezTo>
                    <a:pt x="214" y="106"/>
                    <a:pt x="210" y="109"/>
                    <a:pt x="208" y="113"/>
                  </a:cubicBezTo>
                  <a:cubicBezTo>
                    <a:pt x="208" y="129"/>
                    <a:pt x="208" y="129"/>
                    <a:pt x="208" y="129"/>
                  </a:cubicBezTo>
                  <a:cubicBezTo>
                    <a:pt x="210" y="134"/>
                    <a:pt x="214" y="136"/>
                    <a:pt x="219" y="136"/>
                  </a:cubicBezTo>
                  <a:moveTo>
                    <a:pt x="220" y="99"/>
                  </a:moveTo>
                  <a:cubicBezTo>
                    <a:pt x="233" y="99"/>
                    <a:pt x="240" y="109"/>
                    <a:pt x="240" y="121"/>
                  </a:cubicBezTo>
                  <a:cubicBezTo>
                    <a:pt x="240" y="133"/>
                    <a:pt x="233" y="144"/>
                    <a:pt x="220" y="144"/>
                  </a:cubicBezTo>
                  <a:cubicBezTo>
                    <a:pt x="215" y="144"/>
                    <a:pt x="210" y="141"/>
                    <a:pt x="208" y="138"/>
                  </a:cubicBezTo>
                  <a:cubicBezTo>
                    <a:pt x="208" y="159"/>
                    <a:pt x="208" y="159"/>
                    <a:pt x="208" y="159"/>
                  </a:cubicBezTo>
                  <a:cubicBezTo>
                    <a:pt x="200" y="159"/>
                    <a:pt x="200" y="159"/>
                    <a:pt x="200" y="159"/>
                  </a:cubicBezTo>
                  <a:cubicBezTo>
                    <a:pt x="200" y="100"/>
                    <a:pt x="200" y="100"/>
                    <a:pt x="200" y="100"/>
                  </a:cubicBezTo>
                  <a:cubicBezTo>
                    <a:pt x="208" y="100"/>
                    <a:pt x="208" y="100"/>
                    <a:pt x="208" y="100"/>
                  </a:cubicBezTo>
                  <a:cubicBezTo>
                    <a:pt x="208" y="105"/>
                    <a:pt x="208" y="105"/>
                    <a:pt x="208" y="105"/>
                  </a:cubicBezTo>
                  <a:cubicBezTo>
                    <a:pt x="210" y="101"/>
                    <a:pt x="215" y="99"/>
                    <a:pt x="220" y="99"/>
                  </a:cubicBezTo>
                  <a:moveTo>
                    <a:pt x="178" y="106"/>
                  </a:moveTo>
                  <a:cubicBezTo>
                    <a:pt x="179" y="102"/>
                    <a:pt x="184" y="99"/>
                    <a:pt x="188" y="99"/>
                  </a:cubicBezTo>
                  <a:cubicBezTo>
                    <a:pt x="190" y="99"/>
                    <a:pt x="192" y="99"/>
                    <a:pt x="193" y="100"/>
                  </a:cubicBezTo>
                  <a:cubicBezTo>
                    <a:pt x="193" y="108"/>
                    <a:pt x="193" y="108"/>
                    <a:pt x="193" y="108"/>
                  </a:cubicBezTo>
                  <a:cubicBezTo>
                    <a:pt x="192" y="108"/>
                    <a:pt x="192" y="108"/>
                    <a:pt x="192" y="108"/>
                  </a:cubicBezTo>
                  <a:cubicBezTo>
                    <a:pt x="191" y="107"/>
                    <a:pt x="189" y="107"/>
                    <a:pt x="187" y="107"/>
                  </a:cubicBezTo>
                  <a:cubicBezTo>
                    <a:pt x="183" y="107"/>
                    <a:pt x="179" y="110"/>
                    <a:pt x="178" y="115"/>
                  </a:cubicBezTo>
                  <a:cubicBezTo>
                    <a:pt x="178" y="143"/>
                    <a:pt x="178" y="143"/>
                    <a:pt x="178" y="143"/>
                  </a:cubicBezTo>
                  <a:cubicBezTo>
                    <a:pt x="169" y="143"/>
                    <a:pt x="169" y="143"/>
                    <a:pt x="169" y="143"/>
                  </a:cubicBezTo>
                  <a:cubicBezTo>
                    <a:pt x="169" y="100"/>
                    <a:pt x="169" y="100"/>
                    <a:pt x="169" y="100"/>
                  </a:cubicBezTo>
                  <a:cubicBezTo>
                    <a:pt x="178" y="100"/>
                    <a:pt x="178" y="100"/>
                    <a:pt x="178" y="100"/>
                  </a:cubicBezTo>
                  <a:lnTo>
                    <a:pt x="178" y="106"/>
                  </a:lnTo>
                  <a:close/>
                  <a:moveTo>
                    <a:pt x="131" y="117"/>
                  </a:moveTo>
                  <a:cubicBezTo>
                    <a:pt x="152" y="117"/>
                    <a:pt x="152" y="117"/>
                    <a:pt x="152" y="117"/>
                  </a:cubicBezTo>
                  <a:cubicBezTo>
                    <a:pt x="152" y="111"/>
                    <a:pt x="149" y="106"/>
                    <a:pt x="142" y="106"/>
                  </a:cubicBezTo>
                  <a:cubicBezTo>
                    <a:pt x="136" y="106"/>
                    <a:pt x="132" y="110"/>
                    <a:pt x="131" y="117"/>
                  </a:cubicBezTo>
                  <a:moveTo>
                    <a:pt x="143" y="144"/>
                  </a:moveTo>
                  <a:cubicBezTo>
                    <a:pt x="131" y="144"/>
                    <a:pt x="122" y="135"/>
                    <a:pt x="122" y="122"/>
                  </a:cubicBezTo>
                  <a:cubicBezTo>
                    <a:pt x="122" y="108"/>
                    <a:pt x="130" y="99"/>
                    <a:pt x="142" y="99"/>
                  </a:cubicBezTo>
                  <a:cubicBezTo>
                    <a:pt x="154" y="99"/>
                    <a:pt x="160" y="107"/>
                    <a:pt x="160" y="120"/>
                  </a:cubicBezTo>
                  <a:cubicBezTo>
                    <a:pt x="160" y="124"/>
                    <a:pt x="160" y="124"/>
                    <a:pt x="160" y="124"/>
                  </a:cubicBezTo>
                  <a:cubicBezTo>
                    <a:pt x="130" y="124"/>
                    <a:pt x="130" y="124"/>
                    <a:pt x="130" y="124"/>
                  </a:cubicBezTo>
                  <a:cubicBezTo>
                    <a:pt x="131" y="132"/>
                    <a:pt x="137" y="137"/>
                    <a:pt x="145" y="137"/>
                  </a:cubicBezTo>
                  <a:cubicBezTo>
                    <a:pt x="149" y="137"/>
                    <a:pt x="153" y="135"/>
                    <a:pt x="157" y="133"/>
                  </a:cubicBezTo>
                  <a:cubicBezTo>
                    <a:pt x="157" y="133"/>
                    <a:pt x="157" y="133"/>
                    <a:pt x="157" y="133"/>
                  </a:cubicBezTo>
                  <a:cubicBezTo>
                    <a:pt x="157" y="140"/>
                    <a:pt x="157" y="140"/>
                    <a:pt x="157" y="140"/>
                  </a:cubicBezTo>
                  <a:cubicBezTo>
                    <a:pt x="153" y="143"/>
                    <a:pt x="149" y="144"/>
                    <a:pt x="143" y="144"/>
                  </a:cubicBezTo>
                  <a:moveTo>
                    <a:pt x="106" y="100"/>
                  </a:moveTo>
                  <a:cubicBezTo>
                    <a:pt x="117" y="100"/>
                    <a:pt x="117" y="100"/>
                    <a:pt x="117" y="100"/>
                  </a:cubicBezTo>
                  <a:cubicBezTo>
                    <a:pt x="117" y="107"/>
                    <a:pt x="117" y="107"/>
                    <a:pt x="117" y="107"/>
                  </a:cubicBezTo>
                  <a:cubicBezTo>
                    <a:pt x="106" y="107"/>
                    <a:pt x="106" y="107"/>
                    <a:pt x="106" y="107"/>
                  </a:cubicBezTo>
                  <a:cubicBezTo>
                    <a:pt x="106" y="130"/>
                    <a:pt x="106" y="130"/>
                    <a:pt x="106" y="130"/>
                  </a:cubicBezTo>
                  <a:cubicBezTo>
                    <a:pt x="106" y="135"/>
                    <a:pt x="108" y="136"/>
                    <a:pt x="113" y="136"/>
                  </a:cubicBezTo>
                  <a:cubicBezTo>
                    <a:pt x="114" y="136"/>
                    <a:pt x="116" y="136"/>
                    <a:pt x="117" y="136"/>
                  </a:cubicBezTo>
                  <a:cubicBezTo>
                    <a:pt x="117" y="136"/>
                    <a:pt x="117" y="136"/>
                    <a:pt x="117" y="136"/>
                  </a:cubicBezTo>
                  <a:cubicBezTo>
                    <a:pt x="117" y="143"/>
                    <a:pt x="117" y="143"/>
                    <a:pt x="117" y="143"/>
                  </a:cubicBezTo>
                  <a:cubicBezTo>
                    <a:pt x="116" y="143"/>
                    <a:pt x="114" y="144"/>
                    <a:pt x="112" y="144"/>
                  </a:cubicBezTo>
                  <a:cubicBezTo>
                    <a:pt x="102" y="144"/>
                    <a:pt x="98" y="139"/>
                    <a:pt x="98" y="131"/>
                  </a:cubicBezTo>
                  <a:cubicBezTo>
                    <a:pt x="98" y="107"/>
                    <a:pt x="98" y="107"/>
                    <a:pt x="98" y="107"/>
                  </a:cubicBezTo>
                  <a:cubicBezTo>
                    <a:pt x="90" y="107"/>
                    <a:pt x="90" y="107"/>
                    <a:pt x="90" y="107"/>
                  </a:cubicBezTo>
                  <a:cubicBezTo>
                    <a:pt x="90" y="100"/>
                    <a:pt x="90" y="100"/>
                    <a:pt x="90" y="100"/>
                  </a:cubicBezTo>
                  <a:cubicBezTo>
                    <a:pt x="98" y="100"/>
                    <a:pt x="98" y="100"/>
                    <a:pt x="98" y="100"/>
                  </a:cubicBezTo>
                  <a:cubicBezTo>
                    <a:pt x="98" y="88"/>
                    <a:pt x="98" y="88"/>
                    <a:pt x="98" y="88"/>
                  </a:cubicBezTo>
                  <a:cubicBezTo>
                    <a:pt x="106" y="88"/>
                    <a:pt x="106" y="88"/>
                    <a:pt x="106" y="88"/>
                  </a:cubicBezTo>
                  <a:lnTo>
                    <a:pt x="106" y="100"/>
                  </a:lnTo>
                  <a:close/>
                  <a:moveTo>
                    <a:pt x="69" y="99"/>
                  </a:moveTo>
                  <a:cubicBezTo>
                    <a:pt x="79" y="99"/>
                    <a:pt x="84" y="105"/>
                    <a:pt x="84" y="116"/>
                  </a:cubicBezTo>
                  <a:cubicBezTo>
                    <a:pt x="84" y="143"/>
                    <a:pt x="84" y="143"/>
                    <a:pt x="84" y="143"/>
                  </a:cubicBezTo>
                  <a:cubicBezTo>
                    <a:pt x="76" y="143"/>
                    <a:pt x="76" y="143"/>
                    <a:pt x="76" y="143"/>
                  </a:cubicBezTo>
                  <a:cubicBezTo>
                    <a:pt x="76" y="116"/>
                    <a:pt x="76" y="116"/>
                    <a:pt x="76" y="116"/>
                  </a:cubicBezTo>
                  <a:cubicBezTo>
                    <a:pt x="76" y="110"/>
                    <a:pt x="73" y="106"/>
                    <a:pt x="67" y="106"/>
                  </a:cubicBezTo>
                  <a:cubicBezTo>
                    <a:pt x="62" y="106"/>
                    <a:pt x="58" y="109"/>
                    <a:pt x="56" y="114"/>
                  </a:cubicBezTo>
                  <a:cubicBezTo>
                    <a:pt x="56" y="143"/>
                    <a:pt x="56" y="143"/>
                    <a:pt x="56" y="143"/>
                  </a:cubicBezTo>
                  <a:cubicBezTo>
                    <a:pt x="48" y="143"/>
                    <a:pt x="48" y="143"/>
                    <a:pt x="48" y="143"/>
                  </a:cubicBezTo>
                  <a:cubicBezTo>
                    <a:pt x="48" y="100"/>
                    <a:pt x="48" y="100"/>
                    <a:pt x="48" y="100"/>
                  </a:cubicBezTo>
                  <a:cubicBezTo>
                    <a:pt x="56" y="100"/>
                    <a:pt x="56" y="100"/>
                    <a:pt x="56" y="100"/>
                  </a:cubicBezTo>
                  <a:cubicBezTo>
                    <a:pt x="56" y="106"/>
                    <a:pt x="56" y="106"/>
                    <a:pt x="56" y="106"/>
                  </a:cubicBezTo>
                  <a:cubicBezTo>
                    <a:pt x="59" y="102"/>
                    <a:pt x="63" y="99"/>
                    <a:pt x="69" y="99"/>
                  </a:cubicBezTo>
                  <a:moveTo>
                    <a:pt x="0" y="82"/>
                  </a:moveTo>
                  <a:cubicBezTo>
                    <a:pt x="38" y="82"/>
                    <a:pt x="38" y="82"/>
                    <a:pt x="38" y="82"/>
                  </a:cubicBezTo>
                  <a:cubicBezTo>
                    <a:pt x="38" y="89"/>
                    <a:pt x="38" y="89"/>
                    <a:pt x="38" y="89"/>
                  </a:cubicBezTo>
                  <a:cubicBezTo>
                    <a:pt x="9" y="89"/>
                    <a:pt x="9" y="89"/>
                    <a:pt x="9" y="89"/>
                  </a:cubicBezTo>
                  <a:cubicBezTo>
                    <a:pt x="9" y="108"/>
                    <a:pt x="9" y="108"/>
                    <a:pt x="9" y="108"/>
                  </a:cubicBezTo>
                  <a:cubicBezTo>
                    <a:pt x="35" y="108"/>
                    <a:pt x="35" y="108"/>
                    <a:pt x="35" y="108"/>
                  </a:cubicBezTo>
                  <a:cubicBezTo>
                    <a:pt x="35" y="115"/>
                    <a:pt x="35" y="115"/>
                    <a:pt x="35" y="115"/>
                  </a:cubicBezTo>
                  <a:cubicBezTo>
                    <a:pt x="9" y="115"/>
                    <a:pt x="9" y="115"/>
                    <a:pt x="9" y="115"/>
                  </a:cubicBezTo>
                  <a:cubicBezTo>
                    <a:pt x="9" y="135"/>
                    <a:pt x="9" y="135"/>
                    <a:pt x="9" y="135"/>
                  </a:cubicBezTo>
                  <a:cubicBezTo>
                    <a:pt x="38" y="135"/>
                    <a:pt x="38" y="135"/>
                    <a:pt x="38" y="135"/>
                  </a:cubicBezTo>
                  <a:cubicBezTo>
                    <a:pt x="38" y="143"/>
                    <a:pt x="38" y="143"/>
                    <a:pt x="38" y="143"/>
                  </a:cubicBezTo>
                  <a:cubicBezTo>
                    <a:pt x="0" y="143"/>
                    <a:pt x="0" y="143"/>
                    <a:pt x="0" y="143"/>
                  </a:cubicBezTo>
                  <a:lnTo>
                    <a:pt x="0" y="82"/>
                  </a:lnTo>
                  <a:close/>
                  <a:moveTo>
                    <a:pt x="610" y="47"/>
                  </a:moveTo>
                  <a:cubicBezTo>
                    <a:pt x="610" y="33"/>
                    <a:pt x="610" y="33"/>
                    <a:pt x="610" y="33"/>
                  </a:cubicBezTo>
                  <a:cubicBezTo>
                    <a:pt x="608" y="30"/>
                    <a:pt x="605" y="28"/>
                    <a:pt x="601" y="28"/>
                  </a:cubicBezTo>
                  <a:cubicBezTo>
                    <a:pt x="596" y="28"/>
                    <a:pt x="592" y="32"/>
                    <a:pt x="592" y="40"/>
                  </a:cubicBezTo>
                  <a:cubicBezTo>
                    <a:pt x="592" y="47"/>
                    <a:pt x="596" y="51"/>
                    <a:pt x="601" y="51"/>
                  </a:cubicBezTo>
                  <a:cubicBezTo>
                    <a:pt x="605" y="51"/>
                    <a:pt x="608" y="50"/>
                    <a:pt x="610" y="47"/>
                  </a:cubicBezTo>
                  <a:moveTo>
                    <a:pt x="610" y="57"/>
                  </a:moveTo>
                  <a:cubicBezTo>
                    <a:pt x="607" y="61"/>
                    <a:pt x="603" y="63"/>
                    <a:pt x="597" y="63"/>
                  </a:cubicBezTo>
                  <a:cubicBezTo>
                    <a:pt x="586" y="63"/>
                    <a:pt x="579" y="52"/>
                    <a:pt x="579" y="40"/>
                  </a:cubicBezTo>
                  <a:cubicBezTo>
                    <a:pt x="579" y="27"/>
                    <a:pt x="586" y="17"/>
                    <a:pt x="597" y="17"/>
                  </a:cubicBezTo>
                  <a:cubicBezTo>
                    <a:pt x="603" y="17"/>
                    <a:pt x="607" y="19"/>
                    <a:pt x="610" y="22"/>
                  </a:cubicBezTo>
                  <a:cubicBezTo>
                    <a:pt x="610" y="0"/>
                    <a:pt x="610" y="0"/>
                    <a:pt x="610" y="0"/>
                  </a:cubicBezTo>
                  <a:cubicBezTo>
                    <a:pt x="623" y="0"/>
                    <a:pt x="623" y="0"/>
                    <a:pt x="623" y="0"/>
                  </a:cubicBezTo>
                  <a:cubicBezTo>
                    <a:pt x="623" y="62"/>
                    <a:pt x="623" y="62"/>
                    <a:pt x="623" y="62"/>
                  </a:cubicBezTo>
                  <a:cubicBezTo>
                    <a:pt x="610" y="62"/>
                    <a:pt x="610" y="62"/>
                    <a:pt x="610" y="62"/>
                  </a:cubicBezTo>
                  <a:lnTo>
                    <a:pt x="610" y="57"/>
                  </a:lnTo>
                  <a:close/>
                  <a:moveTo>
                    <a:pt x="561" y="25"/>
                  </a:moveTo>
                  <a:cubicBezTo>
                    <a:pt x="563" y="20"/>
                    <a:pt x="566" y="17"/>
                    <a:pt x="571" y="17"/>
                  </a:cubicBezTo>
                  <a:cubicBezTo>
                    <a:pt x="573" y="17"/>
                    <a:pt x="575" y="18"/>
                    <a:pt x="575" y="18"/>
                  </a:cubicBezTo>
                  <a:cubicBezTo>
                    <a:pt x="575" y="31"/>
                    <a:pt x="575" y="31"/>
                    <a:pt x="575" y="31"/>
                  </a:cubicBezTo>
                  <a:cubicBezTo>
                    <a:pt x="575" y="31"/>
                    <a:pt x="575" y="31"/>
                    <a:pt x="575" y="31"/>
                  </a:cubicBezTo>
                  <a:cubicBezTo>
                    <a:pt x="573" y="30"/>
                    <a:pt x="572" y="30"/>
                    <a:pt x="569" y="30"/>
                  </a:cubicBezTo>
                  <a:cubicBezTo>
                    <a:pt x="565" y="30"/>
                    <a:pt x="562" y="32"/>
                    <a:pt x="561" y="36"/>
                  </a:cubicBezTo>
                  <a:cubicBezTo>
                    <a:pt x="561" y="62"/>
                    <a:pt x="561" y="62"/>
                    <a:pt x="561" y="62"/>
                  </a:cubicBezTo>
                  <a:cubicBezTo>
                    <a:pt x="548" y="62"/>
                    <a:pt x="548" y="62"/>
                    <a:pt x="548" y="62"/>
                  </a:cubicBezTo>
                  <a:cubicBezTo>
                    <a:pt x="548" y="18"/>
                    <a:pt x="548" y="18"/>
                    <a:pt x="548" y="18"/>
                  </a:cubicBezTo>
                  <a:cubicBezTo>
                    <a:pt x="561" y="18"/>
                    <a:pt x="561" y="18"/>
                    <a:pt x="561" y="18"/>
                  </a:cubicBezTo>
                  <a:lnTo>
                    <a:pt x="561" y="25"/>
                  </a:lnTo>
                  <a:close/>
                  <a:moveTo>
                    <a:pt x="526" y="48"/>
                  </a:moveTo>
                  <a:cubicBezTo>
                    <a:pt x="526" y="44"/>
                    <a:pt x="526" y="44"/>
                    <a:pt x="526" y="44"/>
                  </a:cubicBezTo>
                  <a:cubicBezTo>
                    <a:pt x="524" y="43"/>
                    <a:pt x="521" y="43"/>
                    <a:pt x="519" y="43"/>
                  </a:cubicBezTo>
                  <a:cubicBezTo>
                    <a:pt x="515" y="43"/>
                    <a:pt x="512" y="44"/>
                    <a:pt x="512" y="48"/>
                  </a:cubicBezTo>
                  <a:cubicBezTo>
                    <a:pt x="512" y="51"/>
                    <a:pt x="515" y="53"/>
                    <a:pt x="518" y="53"/>
                  </a:cubicBezTo>
                  <a:cubicBezTo>
                    <a:pt x="522" y="53"/>
                    <a:pt x="525" y="51"/>
                    <a:pt x="526" y="48"/>
                  </a:cubicBezTo>
                  <a:moveTo>
                    <a:pt x="526" y="57"/>
                  </a:moveTo>
                  <a:cubicBezTo>
                    <a:pt x="524" y="61"/>
                    <a:pt x="519" y="62"/>
                    <a:pt x="515" y="62"/>
                  </a:cubicBezTo>
                  <a:cubicBezTo>
                    <a:pt x="506" y="62"/>
                    <a:pt x="499" y="57"/>
                    <a:pt x="499" y="48"/>
                  </a:cubicBezTo>
                  <a:cubicBezTo>
                    <a:pt x="499" y="39"/>
                    <a:pt x="506" y="34"/>
                    <a:pt x="516" y="34"/>
                  </a:cubicBezTo>
                  <a:cubicBezTo>
                    <a:pt x="519" y="34"/>
                    <a:pt x="523" y="34"/>
                    <a:pt x="526" y="35"/>
                  </a:cubicBezTo>
                  <a:cubicBezTo>
                    <a:pt x="526" y="34"/>
                    <a:pt x="526" y="34"/>
                    <a:pt x="526" y="34"/>
                  </a:cubicBezTo>
                  <a:cubicBezTo>
                    <a:pt x="526" y="30"/>
                    <a:pt x="523" y="28"/>
                    <a:pt x="516" y="28"/>
                  </a:cubicBezTo>
                  <a:cubicBezTo>
                    <a:pt x="512" y="28"/>
                    <a:pt x="508" y="29"/>
                    <a:pt x="504" y="31"/>
                  </a:cubicBezTo>
                  <a:cubicBezTo>
                    <a:pt x="504" y="31"/>
                    <a:pt x="504" y="31"/>
                    <a:pt x="504" y="31"/>
                  </a:cubicBezTo>
                  <a:cubicBezTo>
                    <a:pt x="504" y="21"/>
                    <a:pt x="504" y="21"/>
                    <a:pt x="504" y="21"/>
                  </a:cubicBezTo>
                  <a:cubicBezTo>
                    <a:pt x="507" y="19"/>
                    <a:pt x="513" y="17"/>
                    <a:pt x="519" y="17"/>
                  </a:cubicBezTo>
                  <a:cubicBezTo>
                    <a:pt x="532" y="17"/>
                    <a:pt x="539" y="23"/>
                    <a:pt x="539" y="34"/>
                  </a:cubicBezTo>
                  <a:cubicBezTo>
                    <a:pt x="539" y="62"/>
                    <a:pt x="539" y="62"/>
                    <a:pt x="539" y="62"/>
                  </a:cubicBezTo>
                  <a:cubicBezTo>
                    <a:pt x="526" y="62"/>
                    <a:pt x="526" y="62"/>
                    <a:pt x="526" y="62"/>
                  </a:cubicBezTo>
                  <a:lnTo>
                    <a:pt x="526" y="57"/>
                  </a:lnTo>
                  <a:close/>
                  <a:moveTo>
                    <a:pt x="469" y="42"/>
                  </a:moveTo>
                  <a:cubicBezTo>
                    <a:pt x="469" y="62"/>
                    <a:pt x="469" y="62"/>
                    <a:pt x="469" y="62"/>
                  </a:cubicBezTo>
                  <a:cubicBezTo>
                    <a:pt x="456" y="62"/>
                    <a:pt x="456" y="62"/>
                    <a:pt x="456" y="62"/>
                  </a:cubicBezTo>
                  <a:cubicBezTo>
                    <a:pt x="456" y="0"/>
                    <a:pt x="456" y="0"/>
                    <a:pt x="456" y="0"/>
                  </a:cubicBezTo>
                  <a:cubicBezTo>
                    <a:pt x="469" y="0"/>
                    <a:pt x="469" y="0"/>
                    <a:pt x="469" y="0"/>
                  </a:cubicBezTo>
                  <a:cubicBezTo>
                    <a:pt x="469" y="35"/>
                    <a:pt x="469" y="35"/>
                    <a:pt x="469" y="35"/>
                  </a:cubicBezTo>
                  <a:cubicBezTo>
                    <a:pt x="482" y="18"/>
                    <a:pt x="482" y="18"/>
                    <a:pt x="482" y="18"/>
                  </a:cubicBezTo>
                  <a:cubicBezTo>
                    <a:pt x="497" y="18"/>
                    <a:pt x="497" y="18"/>
                    <a:pt x="497" y="18"/>
                  </a:cubicBezTo>
                  <a:cubicBezTo>
                    <a:pt x="497" y="18"/>
                    <a:pt x="497" y="18"/>
                    <a:pt x="497" y="18"/>
                  </a:cubicBezTo>
                  <a:cubicBezTo>
                    <a:pt x="481" y="38"/>
                    <a:pt x="481" y="38"/>
                    <a:pt x="481" y="38"/>
                  </a:cubicBezTo>
                  <a:cubicBezTo>
                    <a:pt x="497" y="61"/>
                    <a:pt x="497" y="61"/>
                    <a:pt x="497" y="61"/>
                  </a:cubicBezTo>
                  <a:cubicBezTo>
                    <a:pt x="497" y="62"/>
                    <a:pt x="497" y="62"/>
                    <a:pt x="497" y="62"/>
                  </a:cubicBezTo>
                  <a:cubicBezTo>
                    <a:pt x="482" y="62"/>
                    <a:pt x="482" y="62"/>
                    <a:pt x="482" y="62"/>
                  </a:cubicBezTo>
                  <a:lnTo>
                    <a:pt x="469" y="42"/>
                  </a:lnTo>
                  <a:close/>
                  <a:moveTo>
                    <a:pt x="413" y="40"/>
                  </a:moveTo>
                  <a:cubicBezTo>
                    <a:pt x="413" y="26"/>
                    <a:pt x="423" y="17"/>
                    <a:pt x="436" y="17"/>
                  </a:cubicBezTo>
                  <a:cubicBezTo>
                    <a:pt x="441" y="17"/>
                    <a:pt x="445" y="18"/>
                    <a:pt x="448" y="20"/>
                  </a:cubicBezTo>
                  <a:cubicBezTo>
                    <a:pt x="448" y="31"/>
                    <a:pt x="448" y="31"/>
                    <a:pt x="448" y="31"/>
                  </a:cubicBezTo>
                  <a:cubicBezTo>
                    <a:pt x="448" y="31"/>
                    <a:pt x="448" y="31"/>
                    <a:pt x="448" y="31"/>
                  </a:cubicBezTo>
                  <a:cubicBezTo>
                    <a:pt x="445" y="29"/>
                    <a:pt x="442" y="28"/>
                    <a:pt x="438" y="28"/>
                  </a:cubicBezTo>
                  <a:cubicBezTo>
                    <a:pt x="431" y="28"/>
                    <a:pt x="426" y="32"/>
                    <a:pt x="426" y="40"/>
                  </a:cubicBezTo>
                  <a:cubicBezTo>
                    <a:pt x="426" y="47"/>
                    <a:pt x="431" y="52"/>
                    <a:pt x="438" y="52"/>
                  </a:cubicBezTo>
                  <a:cubicBezTo>
                    <a:pt x="442" y="52"/>
                    <a:pt x="445" y="50"/>
                    <a:pt x="448" y="48"/>
                  </a:cubicBezTo>
                  <a:cubicBezTo>
                    <a:pt x="448" y="48"/>
                    <a:pt x="448" y="48"/>
                    <a:pt x="448" y="48"/>
                  </a:cubicBezTo>
                  <a:cubicBezTo>
                    <a:pt x="448" y="59"/>
                    <a:pt x="448" y="59"/>
                    <a:pt x="448" y="59"/>
                  </a:cubicBezTo>
                  <a:cubicBezTo>
                    <a:pt x="445" y="62"/>
                    <a:pt x="441" y="63"/>
                    <a:pt x="436" y="63"/>
                  </a:cubicBezTo>
                  <a:cubicBezTo>
                    <a:pt x="423" y="63"/>
                    <a:pt x="413" y="54"/>
                    <a:pt x="413" y="40"/>
                  </a:cubicBezTo>
                  <a:moveTo>
                    <a:pt x="394" y="48"/>
                  </a:moveTo>
                  <a:cubicBezTo>
                    <a:pt x="394" y="44"/>
                    <a:pt x="394" y="44"/>
                    <a:pt x="394" y="44"/>
                  </a:cubicBezTo>
                  <a:cubicBezTo>
                    <a:pt x="392" y="43"/>
                    <a:pt x="389" y="43"/>
                    <a:pt x="387" y="43"/>
                  </a:cubicBezTo>
                  <a:cubicBezTo>
                    <a:pt x="382" y="43"/>
                    <a:pt x="380" y="44"/>
                    <a:pt x="380" y="48"/>
                  </a:cubicBezTo>
                  <a:cubicBezTo>
                    <a:pt x="380" y="51"/>
                    <a:pt x="382" y="53"/>
                    <a:pt x="386" y="53"/>
                  </a:cubicBezTo>
                  <a:cubicBezTo>
                    <a:pt x="390" y="53"/>
                    <a:pt x="393" y="51"/>
                    <a:pt x="394" y="48"/>
                  </a:cubicBezTo>
                  <a:moveTo>
                    <a:pt x="394" y="57"/>
                  </a:moveTo>
                  <a:cubicBezTo>
                    <a:pt x="391" y="61"/>
                    <a:pt x="387" y="62"/>
                    <a:pt x="383" y="62"/>
                  </a:cubicBezTo>
                  <a:cubicBezTo>
                    <a:pt x="374" y="62"/>
                    <a:pt x="367" y="57"/>
                    <a:pt x="367" y="48"/>
                  </a:cubicBezTo>
                  <a:cubicBezTo>
                    <a:pt x="367" y="39"/>
                    <a:pt x="374" y="34"/>
                    <a:pt x="384" y="34"/>
                  </a:cubicBezTo>
                  <a:cubicBezTo>
                    <a:pt x="387" y="34"/>
                    <a:pt x="390" y="34"/>
                    <a:pt x="394" y="35"/>
                  </a:cubicBezTo>
                  <a:cubicBezTo>
                    <a:pt x="394" y="34"/>
                    <a:pt x="394" y="34"/>
                    <a:pt x="394" y="34"/>
                  </a:cubicBezTo>
                  <a:cubicBezTo>
                    <a:pt x="394" y="30"/>
                    <a:pt x="391" y="28"/>
                    <a:pt x="384" y="28"/>
                  </a:cubicBezTo>
                  <a:cubicBezTo>
                    <a:pt x="380" y="28"/>
                    <a:pt x="376" y="29"/>
                    <a:pt x="372" y="31"/>
                  </a:cubicBezTo>
                  <a:cubicBezTo>
                    <a:pt x="371" y="31"/>
                    <a:pt x="371" y="31"/>
                    <a:pt x="371" y="31"/>
                  </a:cubicBezTo>
                  <a:cubicBezTo>
                    <a:pt x="371" y="21"/>
                    <a:pt x="371" y="21"/>
                    <a:pt x="371" y="21"/>
                  </a:cubicBezTo>
                  <a:cubicBezTo>
                    <a:pt x="375" y="19"/>
                    <a:pt x="381" y="17"/>
                    <a:pt x="386" y="17"/>
                  </a:cubicBezTo>
                  <a:cubicBezTo>
                    <a:pt x="400" y="17"/>
                    <a:pt x="407" y="23"/>
                    <a:pt x="407" y="34"/>
                  </a:cubicBezTo>
                  <a:cubicBezTo>
                    <a:pt x="407" y="62"/>
                    <a:pt x="407" y="62"/>
                    <a:pt x="407" y="62"/>
                  </a:cubicBezTo>
                  <a:cubicBezTo>
                    <a:pt x="394" y="62"/>
                    <a:pt x="394" y="62"/>
                    <a:pt x="394" y="62"/>
                  </a:cubicBezTo>
                  <a:lnTo>
                    <a:pt x="394" y="57"/>
                  </a:lnTo>
                  <a:close/>
                  <a:moveTo>
                    <a:pt x="342" y="30"/>
                  </a:moveTo>
                  <a:cubicBezTo>
                    <a:pt x="349" y="30"/>
                    <a:pt x="352" y="27"/>
                    <a:pt x="352" y="21"/>
                  </a:cubicBezTo>
                  <a:cubicBezTo>
                    <a:pt x="352" y="15"/>
                    <a:pt x="349" y="12"/>
                    <a:pt x="342" y="12"/>
                  </a:cubicBezTo>
                  <a:cubicBezTo>
                    <a:pt x="333" y="12"/>
                    <a:pt x="333" y="12"/>
                    <a:pt x="333" y="12"/>
                  </a:cubicBezTo>
                  <a:cubicBezTo>
                    <a:pt x="333" y="30"/>
                    <a:pt x="333" y="30"/>
                    <a:pt x="333" y="30"/>
                  </a:cubicBezTo>
                  <a:lnTo>
                    <a:pt x="342" y="30"/>
                  </a:lnTo>
                  <a:close/>
                  <a:moveTo>
                    <a:pt x="365" y="21"/>
                  </a:moveTo>
                  <a:cubicBezTo>
                    <a:pt x="365" y="34"/>
                    <a:pt x="357" y="42"/>
                    <a:pt x="343" y="42"/>
                  </a:cubicBezTo>
                  <a:cubicBezTo>
                    <a:pt x="333" y="42"/>
                    <a:pt x="333" y="42"/>
                    <a:pt x="333" y="42"/>
                  </a:cubicBezTo>
                  <a:cubicBezTo>
                    <a:pt x="333" y="62"/>
                    <a:pt x="333" y="62"/>
                    <a:pt x="333" y="62"/>
                  </a:cubicBezTo>
                  <a:cubicBezTo>
                    <a:pt x="320" y="62"/>
                    <a:pt x="320" y="62"/>
                    <a:pt x="320" y="62"/>
                  </a:cubicBezTo>
                  <a:cubicBezTo>
                    <a:pt x="320" y="0"/>
                    <a:pt x="320" y="0"/>
                    <a:pt x="320" y="0"/>
                  </a:cubicBezTo>
                  <a:cubicBezTo>
                    <a:pt x="343" y="0"/>
                    <a:pt x="343" y="0"/>
                    <a:pt x="343" y="0"/>
                  </a:cubicBezTo>
                  <a:cubicBezTo>
                    <a:pt x="357" y="0"/>
                    <a:pt x="365" y="8"/>
                    <a:pt x="365" y="21"/>
                  </a:cubicBezTo>
                  <a:moveTo>
                    <a:pt x="289" y="18"/>
                  </a:moveTo>
                  <a:cubicBezTo>
                    <a:pt x="298" y="18"/>
                    <a:pt x="298" y="18"/>
                    <a:pt x="298" y="18"/>
                  </a:cubicBezTo>
                  <a:cubicBezTo>
                    <a:pt x="298" y="28"/>
                    <a:pt x="298" y="28"/>
                    <a:pt x="298" y="28"/>
                  </a:cubicBezTo>
                  <a:cubicBezTo>
                    <a:pt x="289" y="28"/>
                    <a:pt x="289" y="28"/>
                    <a:pt x="289" y="28"/>
                  </a:cubicBezTo>
                  <a:cubicBezTo>
                    <a:pt x="289" y="46"/>
                    <a:pt x="289" y="46"/>
                    <a:pt x="289" y="46"/>
                  </a:cubicBezTo>
                  <a:cubicBezTo>
                    <a:pt x="289" y="50"/>
                    <a:pt x="290" y="52"/>
                    <a:pt x="294" y="52"/>
                  </a:cubicBezTo>
                  <a:cubicBezTo>
                    <a:pt x="295" y="52"/>
                    <a:pt x="297" y="52"/>
                    <a:pt x="298" y="51"/>
                  </a:cubicBezTo>
                  <a:cubicBezTo>
                    <a:pt x="298" y="51"/>
                    <a:pt x="298" y="51"/>
                    <a:pt x="298" y="51"/>
                  </a:cubicBezTo>
                  <a:cubicBezTo>
                    <a:pt x="298" y="61"/>
                    <a:pt x="298" y="61"/>
                    <a:pt x="298" y="61"/>
                  </a:cubicBezTo>
                  <a:cubicBezTo>
                    <a:pt x="297" y="62"/>
                    <a:pt x="294" y="63"/>
                    <a:pt x="290" y="63"/>
                  </a:cubicBezTo>
                  <a:cubicBezTo>
                    <a:pt x="280" y="63"/>
                    <a:pt x="276" y="58"/>
                    <a:pt x="276" y="47"/>
                  </a:cubicBezTo>
                  <a:cubicBezTo>
                    <a:pt x="276" y="28"/>
                    <a:pt x="276" y="28"/>
                    <a:pt x="276" y="28"/>
                  </a:cubicBezTo>
                  <a:cubicBezTo>
                    <a:pt x="259" y="28"/>
                    <a:pt x="259" y="28"/>
                    <a:pt x="259" y="28"/>
                  </a:cubicBezTo>
                  <a:cubicBezTo>
                    <a:pt x="259" y="46"/>
                    <a:pt x="259" y="46"/>
                    <a:pt x="259" y="46"/>
                  </a:cubicBezTo>
                  <a:cubicBezTo>
                    <a:pt x="259" y="50"/>
                    <a:pt x="261" y="52"/>
                    <a:pt x="265" y="52"/>
                  </a:cubicBezTo>
                  <a:cubicBezTo>
                    <a:pt x="266" y="52"/>
                    <a:pt x="267" y="52"/>
                    <a:pt x="269" y="51"/>
                  </a:cubicBezTo>
                  <a:cubicBezTo>
                    <a:pt x="269" y="51"/>
                    <a:pt x="269" y="51"/>
                    <a:pt x="269" y="51"/>
                  </a:cubicBezTo>
                  <a:cubicBezTo>
                    <a:pt x="269" y="61"/>
                    <a:pt x="269" y="61"/>
                    <a:pt x="269" y="61"/>
                  </a:cubicBezTo>
                  <a:cubicBezTo>
                    <a:pt x="267" y="62"/>
                    <a:pt x="265" y="63"/>
                    <a:pt x="261" y="63"/>
                  </a:cubicBezTo>
                  <a:cubicBezTo>
                    <a:pt x="250" y="63"/>
                    <a:pt x="246" y="58"/>
                    <a:pt x="246" y="47"/>
                  </a:cubicBezTo>
                  <a:cubicBezTo>
                    <a:pt x="246" y="28"/>
                    <a:pt x="246" y="28"/>
                    <a:pt x="246" y="28"/>
                  </a:cubicBezTo>
                  <a:cubicBezTo>
                    <a:pt x="240" y="28"/>
                    <a:pt x="240" y="28"/>
                    <a:pt x="240" y="28"/>
                  </a:cubicBezTo>
                  <a:cubicBezTo>
                    <a:pt x="240" y="18"/>
                    <a:pt x="240" y="18"/>
                    <a:pt x="240" y="18"/>
                  </a:cubicBezTo>
                  <a:cubicBezTo>
                    <a:pt x="246" y="18"/>
                    <a:pt x="246" y="18"/>
                    <a:pt x="246" y="18"/>
                  </a:cubicBezTo>
                  <a:cubicBezTo>
                    <a:pt x="246" y="6"/>
                    <a:pt x="246" y="6"/>
                    <a:pt x="246" y="6"/>
                  </a:cubicBezTo>
                  <a:cubicBezTo>
                    <a:pt x="259" y="6"/>
                    <a:pt x="259" y="6"/>
                    <a:pt x="259" y="6"/>
                  </a:cubicBezTo>
                  <a:cubicBezTo>
                    <a:pt x="259" y="18"/>
                    <a:pt x="259" y="18"/>
                    <a:pt x="259" y="18"/>
                  </a:cubicBezTo>
                  <a:cubicBezTo>
                    <a:pt x="276" y="18"/>
                    <a:pt x="276" y="18"/>
                    <a:pt x="276" y="18"/>
                  </a:cubicBezTo>
                  <a:cubicBezTo>
                    <a:pt x="276" y="6"/>
                    <a:pt x="276" y="6"/>
                    <a:pt x="276" y="6"/>
                  </a:cubicBezTo>
                  <a:cubicBezTo>
                    <a:pt x="289" y="6"/>
                    <a:pt x="289" y="6"/>
                    <a:pt x="289" y="6"/>
                  </a:cubicBezTo>
                  <a:lnTo>
                    <a:pt x="289" y="18"/>
                  </a:lnTo>
                  <a:close/>
                  <a:moveTo>
                    <a:pt x="208" y="35"/>
                  </a:moveTo>
                  <a:cubicBezTo>
                    <a:pt x="224" y="35"/>
                    <a:pt x="224" y="35"/>
                    <a:pt x="224" y="35"/>
                  </a:cubicBezTo>
                  <a:cubicBezTo>
                    <a:pt x="223" y="30"/>
                    <a:pt x="222" y="27"/>
                    <a:pt x="216" y="27"/>
                  </a:cubicBezTo>
                  <a:cubicBezTo>
                    <a:pt x="212" y="27"/>
                    <a:pt x="209" y="29"/>
                    <a:pt x="208" y="35"/>
                  </a:cubicBezTo>
                  <a:moveTo>
                    <a:pt x="218" y="63"/>
                  </a:moveTo>
                  <a:cubicBezTo>
                    <a:pt x="204" y="63"/>
                    <a:pt x="195" y="54"/>
                    <a:pt x="195" y="40"/>
                  </a:cubicBezTo>
                  <a:cubicBezTo>
                    <a:pt x="195" y="26"/>
                    <a:pt x="204" y="17"/>
                    <a:pt x="216" y="17"/>
                  </a:cubicBezTo>
                  <a:cubicBezTo>
                    <a:pt x="229" y="17"/>
                    <a:pt x="236" y="26"/>
                    <a:pt x="236" y="39"/>
                  </a:cubicBezTo>
                  <a:cubicBezTo>
                    <a:pt x="236" y="44"/>
                    <a:pt x="236" y="44"/>
                    <a:pt x="236" y="44"/>
                  </a:cubicBezTo>
                  <a:cubicBezTo>
                    <a:pt x="208" y="44"/>
                    <a:pt x="208" y="44"/>
                    <a:pt x="208" y="44"/>
                  </a:cubicBezTo>
                  <a:cubicBezTo>
                    <a:pt x="209" y="50"/>
                    <a:pt x="215" y="52"/>
                    <a:pt x="220" y="52"/>
                  </a:cubicBezTo>
                  <a:cubicBezTo>
                    <a:pt x="225" y="52"/>
                    <a:pt x="228" y="51"/>
                    <a:pt x="232" y="49"/>
                  </a:cubicBezTo>
                  <a:cubicBezTo>
                    <a:pt x="233" y="49"/>
                    <a:pt x="233" y="49"/>
                    <a:pt x="233" y="49"/>
                  </a:cubicBezTo>
                  <a:cubicBezTo>
                    <a:pt x="233" y="59"/>
                    <a:pt x="233" y="59"/>
                    <a:pt x="233" y="59"/>
                  </a:cubicBezTo>
                  <a:cubicBezTo>
                    <a:pt x="229" y="61"/>
                    <a:pt x="224" y="63"/>
                    <a:pt x="218" y="63"/>
                  </a:cubicBezTo>
                  <a:moveTo>
                    <a:pt x="187" y="63"/>
                  </a:moveTo>
                  <a:cubicBezTo>
                    <a:pt x="176" y="63"/>
                    <a:pt x="172" y="58"/>
                    <a:pt x="172" y="48"/>
                  </a:cubicBezTo>
                  <a:cubicBezTo>
                    <a:pt x="172" y="0"/>
                    <a:pt x="172" y="0"/>
                    <a:pt x="172" y="0"/>
                  </a:cubicBezTo>
                  <a:cubicBezTo>
                    <a:pt x="185" y="0"/>
                    <a:pt x="185" y="0"/>
                    <a:pt x="185" y="0"/>
                  </a:cubicBezTo>
                  <a:cubicBezTo>
                    <a:pt x="185" y="48"/>
                    <a:pt x="185" y="48"/>
                    <a:pt x="185" y="48"/>
                  </a:cubicBezTo>
                  <a:cubicBezTo>
                    <a:pt x="185" y="51"/>
                    <a:pt x="186" y="52"/>
                    <a:pt x="188" y="52"/>
                  </a:cubicBezTo>
                  <a:cubicBezTo>
                    <a:pt x="189" y="52"/>
                    <a:pt x="191" y="51"/>
                    <a:pt x="191" y="51"/>
                  </a:cubicBezTo>
                  <a:cubicBezTo>
                    <a:pt x="192" y="51"/>
                    <a:pt x="192" y="51"/>
                    <a:pt x="192" y="51"/>
                  </a:cubicBezTo>
                  <a:cubicBezTo>
                    <a:pt x="192" y="62"/>
                    <a:pt x="192" y="62"/>
                    <a:pt x="192" y="62"/>
                  </a:cubicBezTo>
                  <a:cubicBezTo>
                    <a:pt x="191" y="62"/>
                    <a:pt x="189" y="63"/>
                    <a:pt x="187" y="63"/>
                  </a:cubicBezTo>
                  <a:moveTo>
                    <a:pt x="133" y="36"/>
                  </a:moveTo>
                  <a:cubicBezTo>
                    <a:pt x="126" y="62"/>
                    <a:pt x="126" y="62"/>
                    <a:pt x="126" y="62"/>
                  </a:cubicBezTo>
                  <a:cubicBezTo>
                    <a:pt x="115" y="62"/>
                    <a:pt x="115" y="62"/>
                    <a:pt x="115" y="62"/>
                  </a:cubicBezTo>
                  <a:cubicBezTo>
                    <a:pt x="101" y="18"/>
                    <a:pt x="101" y="18"/>
                    <a:pt x="101" y="18"/>
                  </a:cubicBezTo>
                  <a:cubicBezTo>
                    <a:pt x="101" y="18"/>
                    <a:pt x="101" y="18"/>
                    <a:pt x="101" y="18"/>
                  </a:cubicBezTo>
                  <a:cubicBezTo>
                    <a:pt x="114" y="18"/>
                    <a:pt x="114" y="18"/>
                    <a:pt x="114" y="18"/>
                  </a:cubicBezTo>
                  <a:cubicBezTo>
                    <a:pt x="121" y="44"/>
                    <a:pt x="121" y="44"/>
                    <a:pt x="121" y="44"/>
                  </a:cubicBezTo>
                  <a:cubicBezTo>
                    <a:pt x="128" y="18"/>
                    <a:pt x="128" y="18"/>
                    <a:pt x="128" y="18"/>
                  </a:cubicBezTo>
                  <a:cubicBezTo>
                    <a:pt x="139" y="18"/>
                    <a:pt x="139" y="18"/>
                    <a:pt x="139" y="18"/>
                  </a:cubicBezTo>
                  <a:cubicBezTo>
                    <a:pt x="146" y="44"/>
                    <a:pt x="146" y="44"/>
                    <a:pt x="146" y="44"/>
                  </a:cubicBezTo>
                  <a:cubicBezTo>
                    <a:pt x="153" y="18"/>
                    <a:pt x="153" y="18"/>
                    <a:pt x="153" y="18"/>
                  </a:cubicBezTo>
                  <a:cubicBezTo>
                    <a:pt x="165" y="18"/>
                    <a:pt x="165" y="18"/>
                    <a:pt x="165" y="18"/>
                  </a:cubicBezTo>
                  <a:cubicBezTo>
                    <a:pt x="165" y="18"/>
                    <a:pt x="165" y="18"/>
                    <a:pt x="165" y="18"/>
                  </a:cubicBezTo>
                  <a:cubicBezTo>
                    <a:pt x="152" y="62"/>
                    <a:pt x="152" y="62"/>
                    <a:pt x="152" y="62"/>
                  </a:cubicBezTo>
                  <a:cubicBezTo>
                    <a:pt x="140" y="62"/>
                    <a:pt x="140" y="62"/>
                    <a:pt x="140" y="62"/>
                  </a:cubicBezTo>
                  <a:lnTo>
                    <a:pt x="133" y="36"/>
                  </a:lnTo>
                  <a:close/>
                  <a:moveTo>
                    <a:pt x="71" y="35"/>
                  </a:moveTo>
                  <a:cubicBezTo>
                    <a:pt x="86" y="35"/>
                    <a:pt x="86" y="35"/>
                    <a:pt x="86" y="35"/>
                  </a:cubicBezTo>
                  <a:cubicBezTo>
                    <a:pt x="86" y="30"/>
                    <a:pt x="84" y="27"/>
                    <a:pt x="79" y="27"/>
                  </a:cubicBezTo>
                  <a:cubicBezTo>
                    <a:pt x="75" y="27"/>
                    <a:pt x="72" y="29"/>
                    <a:pt x="71" y="35"/>
                  </a:cubicBezTo>
                  <a:moveTo>
                    <a:pt x="81" y="63"/>
                  </a:moveTo>
                  <a:cubicBezTo>
                    <a:pt x="67" y="63"/>
                    <a:pt x="58" y="54"/>
                    <a:pt x="58" y="40"/>
                  </a:cubicBezTo>
                  <a:cubicBezTo>
                    <a:pt x="58" y="26"/>
                    <a:pt x="67" y="17"/>
                    <a:pt x="79" y="17"/>
                  </a:cubicBezTo>
                  <a:cubicBezTo>
                    <a:pt x="92" y="17"/>
                    <a:pt x="98" y="26"/>
                    <a:pt x="98" y="39"/>
                  </a:cubicBezTo>
                  <a:cubicBezTo>
                    <a:pt x="98" y="44"/>
                    <a:pt x="98" y="44"/>
                    <a:pt x="98" y="44"/>
                  </a:cubicBezTo>
                  <a:cubicBezTo>
                    <a:pt x="71" y="44"/>
                    <a:pt x="71" y="44"/>
                    <a:pt x="71" y="44"/>
                  </a:cubicBezTo>
                  <a:cubicBezTo>
                    <a:pt x="72" y="50"/>
                    <a:pt x="77" y="52"/>
                    <a:pt x="83" y="52"/>
                  </a:cubicBezTo>
                  <a:cubicBezTo>
                    <a:pt x="87" y="52"/>
                    <a:pt x="91" y="51"/>
                    <a:pt x="95" y="49"/>
                  </a:cubicBezTo>
                  <a:cubicBezTo>
                    <a:pt x="95" y="49"/>
                    <a:pt x="95" y="49"/>
                    <a:pt x="95" y="49"/>
                  </a:cubicBezTo>
                  <a:cubicBezTo>
                    <a:pt x="95" y="59"/>
                    <a:pt x="95" y="59"/>
                    <a:pt x="95" y="59"/>
                  </a:cubicBezTo>
                  <a:cubicBezTo>
                    <a:pt x="92" y="61"/>
                    <a:pt x="87" y="63"/>
                    <a:pt x="81" y="63"/>
                  </a:cubicBezTo>
                  <a:moveTo>
                    <a:pt x="13" y="62"/>
                  </a:moveTo>
                  <a:cubicBezTo>
                    <a:pt x="0" y="62"/>
                    <a:pt x="0" y="62"/>
                    <a:pt x="0" y="62"/>
                  </a:cubicBezTo>
                  <a:cubicBezTo>
                    <a:pt x="0" y="0"/>
                    <a:pt x="0" y="0"/>
                    <a:pt x="0" y="0"/>
                  </a:cubicBezTo>
                  <a:cubicBezTo>
                    <a:pt x="13" y="0"/>
                    <a:pt x="13" y="0"/>
                    <a:pt x="13" y="0"/>
                  </a:cubicBezTo>
                  <a:cubicBezTo>
                    <a:pt x="13" y="25"/>
                    <a:pt x="13" y="25"/>
                    <a:pt x="13" y="25"/>
                  </a:cubicBezTo>
                  <a:cubicBezTo>
                    <a:pt x="37" y="25"/>
                    <a:pt x="37" y="25"/>
                    <a:pt x="37" y="25"/>
                  </a:cubicBezTo>
                  <a:cubicBezTo>
                    <a:pt x="37" y="0"/>
                    <a:pt x="37" y="0"/>
                    <a:pt x="37" y="0"/>
                  </a:cubicBezTo>
                  <a:cubicBezTo>
                    <a:pt x="50" y="0"/>
                    <a:pt x="50" y="0"/>
                    <a:pt x="50" y="0"/>
                  </a:cubicBezTo>
                  <a:cubicBezTo>
                    <a:pt x="50" y="62"/>
                    <a:pt x="50" y="62"/>
                    <a:pt x="50" y="62"/>
                  </a:cubicBezTo>
                  <a:cubicBezTo>
                    <a:pt x="37" y="62"/>
                    <a:pt x="37" y="62"/>
                    <a:pt x="37" y="62"/>
                  </a:cubicBezTo>
                  <a:cubicBezTo>
                    <a:pt x="37" y="36"/>
                    <a:pt x="37" y="36"/>
                    <a:pt x="37" y="36"/>
                  </a:cubicBezTo>
                  <a:cubicBezTo>
                    <a:pt x="13" y="36"/>
                    <a:pt x="13" y="36"/>
                    <a:pt x="13" y="36"/>
                  </a:cubicBezTo>
                  <a:lnTo>
                    <a:pt x="13"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5" name="Freeform 12">
              <a:extLst>
                <a:ext uri="{FF2B5EF4-FFF2-40B4-BE49-F238E27FC236}">
                  <a16:creationId xmlns:a16="http://schemas.microsoft.com/office/drawing/2014/main" id="{C9326AD9-859E-48C4-8B4F-5744C616FEBA}"/>
                </a:ext>
              </a:extLst>
            </p:cNvPr>
            <p:cNvSpPr>
              <a:spLocks noEditPoints="1"/>
            </p:cNvSpPr>
            <p:nvPr userDrawn="1"/>
          </p:nvSpPr>
          <p:spPr bwMode="auto">
            <a:xfrm>
              <a:off x="511383" y="456964"/>
              <a:ext cx="1032055" cy="296872"/>
            </a:xfrm>
            <a:custGeom>
              <a:avLst/>
              <a:gdLst>
                <a:gd name="T0" fmla="*/ 623 w 664"/>
                <a:gd name="T1" fmla="*/ 150 h 191"/>
                <a:gd name="T2" fmla="*/ 41 w 664"/>
                <a:gd name="T3" fmla="*/ 150 h 191"/>
                <a:gd name="T4" fmla="*/ 41 w 664"/>
                <a:gd name="T5" fmla="*/ 41 h 191"/>
                <a:gd name="T6" fmla="*/ 623 w 664"/>
                <a:gd name="T7" fmla="*/ 41 h 191"/>
                <a:gd name="T8" fmla="*/ 623 w 664"/>
                <a:gd name="T9" fmla="*/ 150 h 191"/>
                <a:gd name="T10" fmla="*/ 0 w 664"/>
                <a:gd name="T11" fmla="*/ 0 h 191"/>
                <a:gd name="T12" fmla="*/ 0 w 664"/>
                <a:gd name="T13" fmla="*/ 191 h 191"/>
                <a:gd name="T14" fmla="*/ 664 w 664"/>
                <a:gd name="T15" fmla="*/ 191 h 191"/>
                <a:gd name="T16" fmla="*/ 664 w 664"/>
                <a:gd name="T17" fmla="*/ 0 h 191"/>
                <a:gd name="T18" fmla="*/ 0 w 664"/>
                <a:gd name="T1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191">
                  <a:moveTo>
                    <a:pt x="623" y="150"/>
                  </a:moveTo>
                  <a:lnTo>
                    <a:pt x="41" y="150"/>
                  </a:lnTo>
                  <a:lnTo>
                    <a:pt x="41" y="41"/>
                  </a:lnTo>
                  <a:lnTo>
                    <a:pt x="623" y="41"/>
                  </a:lnTo>
                  <a:lnTo>
                    <a:pt x="623" y="150"/>
                  </a:lnTo>
                  <a:close/>
                  <a:moveTo>
                    <a:pt x="0" y="0"/>
                  </a:moveTo>
                  <a:lnTo>
                    <a:pt x="0" y="191"/>
                  </a:lnTo>
                  <a:lnTo>
                    <a:pt x="664" y="191"/>
                  </a:lnTo>
                  <a:lnTo>
                    <a:pt x="664" y="0"/>
                  </a:lnTo>
                  <a:lnTo>
                    <a:pt x="0" y="0"/>
                  </a:lnTo>
                  <a:close/>
                </a:path>
              </a:pathLst>
            </a:custGeom>
            <a:solidFill>
              <a:srgbClr val="00B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6891137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a:p>
        </p:txBody>
      </p:sp>
      <p:sp>
        <p:nvSpPr>
          <p:cNvPr id="3" name="Date Placeholder 2"/>
          <p:cNvSpPr>
            <a:spLocks noGrp="1"/>
          </p:cNvSpPr>
          <p:nvPr>
            <p:ph type="dt" sz="half" idx="10"/>
          </p:nvPr>
        </p:nvSpPr>
        <p:spPr/>
        <p:txBody>
          <a:bodyPr/>
          <a:lstStyle/>
          <a:p>
            <a:fld id="{26B45FFC-9EEF-4E69-85F5-C8F54747804D}"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6036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t>August 10, 2018</a:t>
            </a:fld>
            <a:endParaRPr/>
          </a:p>
        </p:txBody>
      </p:sp>
      <p:sp>
        <p:nvSpPr>
          <p:cNvPr id="5" name="Footer Placeholder 4"/>
          <p:cNvSpPr>
            <a:spLocks noGrp="1"/>
          </p:cNvSpPr>
          <p:nvPr>
            <p:ph type="ftr" sz="quarter" idx="11"/>
          </p:nvPr>
        </p:nvSpPr>
        <p:spPr/>
        <p:txBody>
          <a:bodyPr/>
          <a:lstStyle/>
          <a:p>
            <a:r>
              <a:rPr lang="en-US"/>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C07C5E14-300D-4720-B5FE-54C7D96D4160}"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fld id="{BC7BE07D-E945-4DDF-8452-20009392BF2F}" type="datetime4">
              <a:rPr lang="en-US" smtClean="0"/>
              <a:t>August 10, 2018</a:t>
            </a:fld>
            <a:endParaRPr/>
          </a:p>
        </p:txBody>
      </p:sp>
      <p:sp>
        <p:nvSpPr>
          <p:cNvPr id="4" name="Footer Placeholder 3"/>
          <p:cNvSpPr>
            <a:spLocks noGrp="1"/>
          </p:cNvSpPr>
          <p:nvPr>
            <p:ph type="ftr" sz="quarter" idx="11"/>
          </p:nvPr>
        </p:nvSpPr>
        <p:spPr/>
        <p:txBody>
          <a:bodyPr/>
          <a:lstStyle/>
          <a:p>
            <a:r>
              <a:rPr lang="en-US"/>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t>August 10, 2018</a:t>
            </a:fld>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a:t>Private | Confidential | Internal Use Only </a:t>
            </a: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 id="2147483684" r:id="rId34"/>
    <p:sldLayoutId id="2147483685" r:id="rId35"/>
    <p:sldLayoutId id="2147483686" r:id="rId36"/>
    <p:sldLayoutId id="214748368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mailto:ninjaprotected@hpe.com" TargetMode="External"/><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8.hp.com/us/en/products/data-storage/storeonce-protected.html"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npp.storevista.hpecorp.net/" TargetMode="External"/><Relationship Id="rId2" Type="http://schemas.openxmlformats.org/officeDocument/2006/relationships/hyperlink" Target="https://saf.itcs.hpe.com/" TargetMode="Externa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hyperlink" Target="https://partner.hpe.com/logi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saf.itcs.hpe.com/"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369" y="1752600"/>
            <a:ext cx="10783636" cy="1629483"/>
          </a:xfrm>
        </p:spPr>
        <p:txBody>
          <a:bodyPr/>
          <a:lstStyle/>
          <a:p>
            <a:r>
              <a:rPr lang="en-GB" dirty="0">
                <a:effectLst>
                  <a:outerShdw blurRad="38100" dist="38100" dir="2700000" algn="tl">
                    <a:srgbClr val="000000">
                      <a:alpha val="43137"/>
                    </a:srgbClr>
                  </a:outerShdw>
                </a:effectLst>
              </a:rPr>
              <a:t>NinjaProtected+</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1369" y="6019800"/>
            <a:ext cx="8586048" cy="391134"/>
          </a:xfrm>
        </p:spPr>
        <p:txBody>
          <a:bodyPr>
            <a:normAutofit/>
          </a:bodyPr>
          <a:lstStyle/>
          <a:p>
            <a:r>
              <a:rPr lang="en-US" sz="2400" dirty="0">
                <a:effectLst>
                  <a:outerShdw blurRad="38100" dist="38100" dir="2700000" algn="tl">
                    <a:srgbClr val="000000">
                      <a:alpha val="43137"/>
                    </a:srgbClr>
                  </a:outerShdw>
                </a:effectLst>
              </a:rPr>
              <a:t>Mitchell Mikula  - August 2018</a:t>
            </a:r>
          </a:p>
        </p:txBody>
      </p:sp>
      <p:sp>
        <p:nvSpPr>
          <p:cNvPr id="5" name="Text Placeholder 3"/>
          <p:cNvSpPr txBox="1">
            <a:spLocks/>
          </p:cNvSpPr>
          <p:nvPr/>
        </p:nvSpPr>
        <p:spPr>
          <a:xfrm>
            <a:off x="457200" y="3810000"/>
            <a:ext cx="9141619" cy="699107"/>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lnSpc>
                <a:spcPct val="100000"/>
              </a:lnSpc>
              <a:buNone/>
            </a:pPr>
            <a:r>
              <a:rPr lang="en-US" sz="3600" b="1" dirty="0">
                <a:ln>
                  <a:solidFill>
                    <a:schemeClr val="bg1"/>
                  </a:solidFill>
                </a:ln>
              </a:rPr>
              <a:t>Sizing a StoreOnce with the HPE Storage Assessment Foundry NinjaProtected+ (Backup Assessment) Module</a:t>
            </a:r>
            <a:r>
              <a:rPr lang="en-US" sz="3600" dirty="0">
                <a:ln>
                  <a:solidFill>
                    <a:schemeClr val="bg1"/>
                  </a:solidFill>
                </a:ln>
              </a:rPr>
              <a:t> </a:t>
            </a: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84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 Collect</a:t>
            </a:r>
            <a:endParaRPr lang="en-US" dirty="0"/>
          </a:p>
        </p:txBody>
      </p:sp>
      <p:sp>
        <p:nvSpPr>
          <p:cNvPr id="15" name="Text Placeholder 2"/>
          <p:cNvSpPr txBox="1">
            <a:spLocks/>
          </p:cNvSpPr>
          <p:nvPr/>
        </p:nvSpPr>
        <p:spPr>
          <a:xfrm>
            <a:off x="526657" y="887760"/>
            <a:ext cx="10969943" cy="381000"/>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2400" dirty="0"/>
              <a:t>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graphicFrame>
        <p:nvGraphicFramePr>
          <p:cNvPr id="3" name="Table 2">
            <a:extLst>
              <a:ext uri="{FF2B5EF4-FFF2-40B4-BE49-F238E27FC236}">
                <a16:creationId xmlns:a16="http://schemas.microsoft.com/office/drawing/2014/main" id="{D9876250-09B4-48FF-B21D-D9653163BBAA}"/>
              </a:ext>
            </a:extLst>
          </p:cNvPr>
          <p:cNvGraphicFramePr>
            <a:graphicFrameLocks noGrp="1"/>
          </p:cNvGraphicFramePr>
          <p:nvPr>
            <p:extLst>
              <p:ext uri="{D42A27DB-BD31-4B8C-83A1-F6EECF244321}">
                <p14:modId xmlns:p14="http://schemas.microsoft.com/office/powerpoint/2010/main" val="359620832"/>
              </p:ext>
            </p:extLst>
          </p:nvPr>
        </p:nvGraphicFramePr>
        <p:xfrm>
          <a:off x="609440" y="1269131"/>
          <a:ext cx="10969943" cy="4608141"/>
        </p:xfrm>
        <a:graphic>
          <a:graphicData uri="http://schemas.openxmlformats.org/drawingml/2006/table">
            <a:tbl>
              <a:tblPr firstRow="1" bandRow="1">
                <a:tableStyleId>{912C8C85-51F0-491E-9774-3900AFEF0FD7}</a:tableStyleId>
              </a:tblPr>
              <a:tblGrid>
                <a:gridCol w="2391352">
                  <a:extLst>
                    <a:ext uri="{9D8B030D-6E8A-4147-A177-3AD203B41FA5}">
                      <a16:colId xmlns:a16="http://schemas.microsoft.com/office/drawing/2014/main" val="3620923507"/>
                    </a:ext>
                  </a:extLst>
                </a:gridCol>
                <a:gridCol w="1728192">
                  <a:extLst>
                    <a:ext uri="{9D8B030D-6E8A-4147-A177-3AD203B41FA5}">
                      <a16:colId xmlns:a16="http://schemas.microsoft.com/office/drawing/2014/main" val="3028420360"/>
                    </a:ext>
                  </a:extLst>
                </a:gridCol>
                <a:gridCol w="1656184">
                  <a:extLst>
                    <a:ext uri="{9D8B030D-6E8A-4147-A177-3AD203B41FA5}">
                      <a16:colId xmlns:a16="http://schemas.microsoft.com/office/drawing/2014/main" val="1272436502"/>
                    </a:ext>
                  </a:extLst>
                </a:gridCol>
                <a:gridCol w="1439024">
                  <a:extLst>
                    <a:ext uri="{9D8B030D-6E8A-4147-A177-3AD203B41FA5}">
                      <a16:colId xmlns:a16="http://schemas.microsoft.com/office/drawing/2014/main" val="901026806"/>
                    </a:ext>
                  </a:extLst>
                </a:gridCol>
                <a:gridCol w="1224136">
                  <a:extLst>
                    <a:ext uri="{9D8B030D-6E8A-4147-A177-3AD203B41FA5}">
                      <a16:colId xmlns:a16="http://schemas.microsoft.com/office/drawing/2014/main" val="4166633107"/>
                    </a:ext>
                  </a:extLst>
                </a:gridCol>
                <a:gridCol w="2531055">
                  <a:extLst>
                    <a:ext uri="{9D8B030D-6E8A-4147-A177-3AD203B41FA5}">
                      <a16:colId xmlns:a16="http://schemas.microsoft.com/office/drawing/2014/main" val="2314935852"/>
                    </a:ext>
                  </a:extLst>
                </a:gridCol>
              </a:tblGrid>
              <a:tr h="215886">
                <a:tc>
                  <a:txBody>
                    <a:bodyPr/>
                    <a:lstStyle/>
                    <a:p>
                      <a:r>
                        <a:rPr lang="en-GB" sz="800" dirty="0"/>
                        <a:t>Workloads</a:t>
                      </a:r>
                    </a:p>
                  </a:txBody>
                  <a:tcPr/>
                </a:tc>
                <a:tc>
                  <a:txBody>
                    <a:bodyPr/>
                    <a:lstStyle/>
                    <a:p>
                      <a:r>
                        <a:rPr lang="en-GB" sz="800" dirty="0"/>
                        <a:t>Performance</a:t>
                      </a:r>
                    </a:p>
                  </a:txBody>
                  <a:tcPr/>
                </a:tc>
                <a:tc>
                  <a:txBody>
                    <a:bodyPr/>
                    <a:lstStyle/>
                    <a:p>
                      <a:r>
                        <a:rPr lang="en-GB" sz="800" dirty="0"/>
                        <a:t>Capacity</a:t>
                      </a:r>
                    </a:p>
                  </a:txBody>
                  <a:tcPr/>
                </a:tc>
                <a:tc>
                  <a:txBody>
                    <a:bodyPr/>
                    <a:lstStyle/>
                    <a:p>
                      <a:r>
                        <a:rPr lang="en-GB" sz="800" dirty="0"/>
                        <a:t>Configuration</a:t>
                      </a:r>
                    </a:p>
                  </a:txBody>
                  <a:tcPr/>
                </a:tc>
                <a:tc>
                  <a:txBody>
                    <a:bodyPr/>
                    <a:lstStyle/>
                    <a:p>
                      <a:r>
                        <a:rPr lang="en-GB" sz="800" dirty="0"/>
                        <a:t>Backup</a:t>
                      </a:r>
                    </a:p>
                  </a:txBody>
                  <a:tcPr/>
                </a:tc>
                <a:tc>
                  <a:txBody>
                    <a:bodyPr/>
                    <a:lstStyle/>
                    <a:p>
                      <a:r>
                        <a:rPr lang="en-GB" sz="800" dirty="0"/>
                        <a:t>Versions</a:t>
                      </a:r>
                    </a:p>
                  </a:txBody>
                  <a:tcPr/>
                </a:tc>
                <a:extLst>
                  <a:ext uri="{0D108BD9-81ED-4DB2-BD59-A6C34878D82A}">
                    <a16:rowId xmlns:a16="http://schemas.microsoft.com/office/drawing/2014/main" val="2694601931"/>
                  </a:ext>
                </a:extLst>
              </a:tr>
              <a:tr h="215886">
                <a:tc>
                  <a:txBody>
                    <a:bodyPr/>
                    <a:lstStyle/>
                    <a:p>
                      <a:r>
                        <a:rPr lang="en-GB" sz="800" dirty="0"/>
                        <a:t>HPE 3PAR StoreServ</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r>
                        <a:rPr lang="en-GB" sz="800" dirty="0"/>
                        <a:t>3.2.2 and newer (requires WSAPI 1.5)</a:t>
                      </a:r>
                    </a:p>
                  </a:txBody>
                  <a:tcPr/>
                </a:tc>
                <a:extLst>
                  <a:ext uri="{0D108BD9-81ED-4DB2-BD59-A6C34878D82A}">
                    <a16:rowId xmlns:a16="http://schemas.microsoft.com/office/drawing/2014/main" val="3156376570"/>
                  </a:ext>
                </a:extLst>
              </a:tr>
              <a:tr h="215886">
                <a:tc>
                  <a:txBody>
                    <a:bodyPr/>
                    <a:lstStyle/>
                    <a:p>
                      <a:r>
                        <a:rPr lang="en-GB" sz="800" dirty="0"/>
                        <a:t>EMC VMAX</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128313537"/>
                  </a:ext>
                </a:extLst>
              </a:tr>
              <a:tr h="215886">
                <a:tc>
                  <a:txBody>
                    <a:bodyPr/>
                    <a:lstStyle/>
                    <a:p>
                      <a:r>
                        <a:rPr lang="en-GB" sz="800" dirty="0"/>
                        <a:t>EMC VNX</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2569673250"/>
                  </a:ext>
                </a:extLst>
              </a:tr>
              <a:tr h="215886">
                <a:tc>
                  <a:txBody>
                    <a:bodyPr/>
                    <a:lstStyle/>
                    <a:p>
                      <a:pPr marL="0" algn="l" defTabSz="914400" rtl="0" eaLnBrk="1" latinLnBrk="0" hangingPunct="1"/>
                      <a:r>
                        <a:rPr lang="en-GB" sz="800" kern="1200" dirty="0">
                          <a:solidFill>
                            <a:schemeClr val="tx1"/>
                          </a:solidFill>
                          <a:latin typeface="+mn-lt"/>
                          <a:ea typeface="+mn-ea"/>
                          <a:cs typeface="+mn-cs"/>
                        </a:rPr>
                        <a:t>PURE Storage</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3559831088"/>
                  </a:ext>
                </a:extLst>
              </a:tr>
              <a:tr h="215886">
                <a:tc>
                  <a:txBody>
                    <a:bodyPr/>
                    <a:lstStyle/>
                    <a:p>
                      <a:pPr marL="0" algn="l" defTabSz="914400" rtl="0" eaLnBrk="1" latinLnBrk="0" hangingPunct="1"/>
                      <a:r>
                        <a:rPr lang="en-GB" sz="800" i="1" kern="1200" dirty="0">
                          <a:solidFill>
                            <a:schemeClr val="tx1"/>
                          </a:solidFill>
                          <a:latin typeface="+mn-lt"/>
                          <a:ea typeface="+mn-ea"/>
                          <a:cs typeface="+mn-cs"/>
                        </a:rPr>
                        <a:t>NetApp</a:t>
                      </a:r>
                    </a:p>
                  </a:txBody>
                  <a:tcPr/>
                </a:tc>
                <a:tc>
                  <a:txBody>
                    <a:bodyPr/>
                    <a:lstStyle/>
                    <a:p>
                      <a:r>
                        <a:rPr lang="en-GB" sz="800" i="1" dirty="0"/>
                        <a:t>Yes</a:t>
                      </a:r>
                    </a:p>
                  </a:txBody>
                  <a:tcPr/>
                </a:tc>
                <a:tc>
                  <a:txBody>
                    <a:bodyPr/>
                    <a:lstStyle/>
                    <a:p>
                      <a:r>
                        <a:rPr lang="en-GB" sz="800" i="1" dirty="0"/>
                        <a:t>Yes</a:t>
                      </a:r>
                    </a:p>
                  </a:txBody>
                  <a:tcPr/>
                </a:tc>
                <a:tc>
                  <a:txBody>
                    <a:bodyPr/>
                    <a:lstStyle/>
                    <a:p>
                      <a:r>
                        <a:rPr lang="en-GB" sz="800" i="1" dirty="0"/>
                        <a:t>Yes</a:t>
                      </a:r>
                    </a:p>
                  </a:txBody>
                  <a:tcPr/>
                </a:tc>
                <a:tc>
                  <a:txBody>
                    <a:bodyPr/>
                    <a:lstStyle/>
                    <a:p>
                      <a:endParaRPr lang="en-GB" sz="800" i="1" dirty="0"/>
                    </a:p>
                  </a:txBody>
                  <a:tcPr/>
                </a:tc>
                <a:tc>
                  <a:txBody>
                    <a:bodyPr/>
                    <a:lstStyle/>
                    <a:p>
                      <a:r>
                        <a:rPr lang="en-GB" sz="800" i="1" dirty="0"/>
                        <a:t>In beta</a:t>
                      </a:r>
                    </a:p>
                  </a:txBody>
                  <a:tcPr/>
                </a:tc>
                <a:extLst>
                  <a:ext uri="{0D108BD9-81ED-4DB2-BD59-A6C34878D82A}">
                    <a16:rowId xmlns:a16="http://schemas.microsoft.com/office/drawing/2014/main" val="1118549599"/>
                  </a:ext>
                </a:extLst>
              </a:tr>
              <a:tr h="215886">
                <a:tc>
                  <a:txBody>
                    <a:bodyPr/>
                    <a:lstStyle/>
                    <a:p>
                      <a:pPr marL="0" algn="l" defTabSz="914400" rtl="0" eaLnBrk="1" latinLnBrk="0" hangingPunct="1"/>
                      <a:r>
                        <a:rPr lang="en-GB" sz="800" i="1" kern="1200" dirty="0">
                          <a:solidFill>
                            <a:schemeClr val="tx1"/>
                          </a:solidFill>
                          <a:latin typeface="+mn-lt"/>
                          <a:ea typeface="+mn-ea"/>
                          <a:cs typeface="+mn-cs"/>
                        </a:rPr>
                        <a:t>EMC XtremIO</a:t>
                      </a:r>
                    </a:p>
                  </a:txBody>
                  <a:tcPr/>
                </a:tc>
                <a:tc>
                  <a:txBody>
                    <a:bodyPr/>
                    <a:lstStyle/>
                    <a:p>
                      <a:r>
                        <a:rPr lang="en-GB" sz="800" i="1" dirty="0"/>
                        <a:t>Yes</a:t>
                      </a:r>
                    </a:p>
                  </a:txBody>
                  <a:tcPr/>
                </a:tc>
                <a:tc>
                  <a:txBody>
                    <a:bodyPr/>
                    <a:lstStyle/>
                    <a:p>
                      <a:r>
                        <a:rPr lang="en-GB" sz="800" i="1" dirty="0"/>
                        <a:t>Yes</a:t>
                      </a:r>
                    </a:p>
                  </a:txBody>
                  <a:tcPr/>
                </a:tc>
                <a:tc>
                  <a:txBody>
                    <a:bodyPr/>
                    <a:lstStyle/>
                    <a:p>
                      <a:r>
                        <a:rPr lang="en-GB" sz="800" i="1" dirty="0"/>
                        <a:t>Yes</a:t>
                      </a:r>
                    </a:p>
                  </a:txBody>
                  <a:tcPr/>
                </a:tc>
                <a:tc>
                  <a:txBody>
                    <a:bodyPr/>
                    <a:lstStyle/>
                    <a:p>
                      <a:endParaRPr lang="en-GB" sz="800" i="1" dirty="0"/>
                    </a:p>
                  </a:txBody>
                  <a:tcPr/>
                </a:tc>
                <a:tc>
                  <a:txBody>
                    <a:bodyPr/>
                    <a:lstStyle/>
                    <a:p>
                      <a:r>
                        <a:rPr lang="en-GB" sz="800" i="1" dirty="0"/>
                        <a:t>In beta</a:t>
                      </a:r>
                    </a:p>
                  </a:txBody>
                  <a:tcPr/>
                </a:tc>
                <a:extLst>
                  <a:ext uri="{0D108BD9-81ED-4DB2-BD59-A6C34878D82A}">
                    <a16:rowId xmlns:a16="http://schemas.microsoft.com/office/drawing/2014/main" val="4191068036"/>
                  </a:ext>
                </a:extLst>
              </a:tr>
              <a:tr h="215886">
                <a:tc>
                  <a:txBody>
                    <a:bodyPr/>
                    <a:lstStyle/>
                    <a:p>
                      <a:pPr marL="0" algn="l" defTabSz="914400" rtl="0" eaLnBrk="1" latinLnBrk="0" hangingPunct="1"/>
                      <a:r>
                        <a:rPr lang="en-GB" sz="800" i="1" kern="1200" dirty="0">
                          <a:solidFill>
                            <a:schemeClr val="tx1"/>
                          </a:solidFill>
                          <a:latin typeface="+mn-lt"/>
                          <a:ea typeface="+mn-ea"/>
                          <a:cs typeface="+mn-cs"/>
                        </a:rPr>
                        <a:t>IBM </a:t>
                      </a:r>
                      <a:r>
                        <a:rPr lang="en-GB" sz="800" i="1" kern="1200" dirty="0" err="1">
                          <a:solidFill>
                            <a:schemeClr val="tx1"/>
                          </a:solidFill>
                          <a:latin typeface="+mn-lt"/>
                          <a:ea typeface="+mn-ea"/>
                          <a:cs typeface="+mn-cs"/>
                        </a:rPr>
                        <a:t>XiV</a:t>
                      </a:r>
                      <a:endParaRPr lang="en-GB" sz="800" i="1" kern="1200" dirty="0">
                        <a:solidFill>
                          <a:schemeClr val="tx1"/>
                        </a:solidFill>
                        <a:latin typeface="+mn-lt"/>
                        <a:ea typeface="+mn-ea"/>
                        <a:cs typeface="+mn-cs"/>
                      </a:endParaRPr>
                    </a:p>
                  </a:txBody>
                  <a:tcPr/>
                </a:tc>
                <a:tc>
                  <a:txBody>
                    <a:bodyPr/>
                    <a:lstStyle/>
                    <a:p>
                      <a:r>
                        <a:rPr lang="en-GB" sz="800" i="1" dirty="0"/>
                        <a:t>Yes</a:t>
                      </a:r>
                    </a:p>
                  </a:txBody>
                  <a:tcPr/>
                </a:tc>
                <a:tc>
                  <a:txBody>
                    <a:bodyPr/>
                    <a:lstStyle/>
                    <a:p>
                      <a:r>
                        <a:rPr lang="en-GB" sz="800" i="1" dirty="0"/>
                        <a:t>Yes</a:t>
                      </a:r>
                    </a:p>
                  </a:txBody>
                  <a:tcPr/>
                </a:tc>
                <a:tc>
                  <a:txBody>
                    <a:bodyPr/>
                    <a:lstStyle/>
                    <a:p>
                      <a:r>
                        <a:rPr lang="en-GB" sz="800" i="1" dirty="0"/>
                        <a:t>Yes</a:t>
                      </a:r>
                    </a:p>
                  </a:txBody>
                  <a:tcPr/>
                </a:tc>
                <a:tc>
                  <a:txBody>
                    <a:bodyPr/>
                    <a:lstStyle/>
                    <a:p>
                      <a:endParaRPr lang="en-GB" sz="800" i="1" dirty="0"/>
                    </a:p>
                  </a:txBody>
                  <a:tcPr/>
                </a:tc>
                <a:tc>
                  <a:txBody>
                    <a:bodyPr/>
                    <a:lstStyle/>
                    <a:p>
                      <a:r>
                        <a:rPr lang="en-GB" sz="800" i="1" dirty="0"/>
                        <a:t>In beta</a:t>
                      </a:r>
                    </a:p>
                  </a:txBody>
                  <a:tcPr/>
                </a:tc>
                <a:extLst>
                  <a:ext uri="{0D108BD9-81ED-4DB2-BD59-A6C34878D82A}">
                    <a16:rowId xmlns:a16="http://schemas.microsoft.com/office/drawing/2014/main" val="1203932780"/>
                  </a:ext>
                </a:extLst>
              </a:tr>
              <a:tr h="215886">
                <a:tc>
                  <a:txBody>
                    <a:bodyPr/>
                    <a:lstStyle/>
                    <a:p>
                      <a:r>
                        <a:rPr lang="en-GB" sz="800" dirty="0"/>
                        <a:t>Windows Hosts</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3802047251"/>
                  </a:ext>
                </a:extLst>
              </a:tr>
              <a:tr h="215886">
                <a:tc>
                  <a:txBody>
                    <a:bodyPr/>
                    <a:lstStyle/>
                    <a:p>
                      <a:r>
                        <a:rPr lang="en-GB" sz="800" dirty="0"/>
                        <a:t>Linux Hosts</a:t>
                      </a:r>
                    </a:p>
                  </a:txBody>
                  <a:tcPr/>
                </a:tc>
                <a:tc>
                  <a:txBody>
                    <a:bodyPr/>
                    <a:lstStyle/>
                    <a:p>
                      <a:r>
                        <a:rPr lang="en-GB" sz="800" b="1" dirty="0"/>
                        <a:t>Yes</a:t>
                      </a:r>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836132043"/>
                  </a:ext>
                </a:extLst>
              </a:tr>
              <a:tr h="215886">
                <a:tc>
                  <a:txBody>
                    <a:bodyPr/>
                    <a:lstStyle/>
                    <a:p>
                      <a:r>
                        <a:rPr lang="en-GB" sz="800" dirty="0" err="1"/>
                        <a:t>Vmware</a:t>
                      </a:r>
                      <a:r>
                        <a:rPr lang="en-GB" sz="800" dirty="0"/>
                        <a:t> (</a:t>
                      </a:r>
                      <a:r>
                        <a:rPr lang="en-GB" sz="800" dirty="0" err="1"/>
                        <a:t>RVTools</a:t>
                      </a:r>
                      <a:r>
                        <a:rPr lang="en-GB" sz="800" dirty="0"/>
                        <a:t>)</a:t>
                      </a:r>
                    </a:p>
                  </a:txBody>
                  <a:tcPr/>
                </a:tc>
                <a:tc>
                  <a:txBody>
                    <a:bodyPr/>
                    <a:lstStyle/>
                    <a:p>
                      <a:endParaRPr lang="en-GB" sz="800" dirty="0"/>
                    </a:p>
                  </a:txBody>
                  <a:tcPr/>
                </a:tc>
                <a:tc>
                  <a:txBody>
                    <a:bodyPr/>
                    <a:lstStyle/>
                    <a:p>
                      <a:r>
                        <a:rPr lang="en-GB" sz="800" b="1" dirty="0"/>
                        <a:t>Yes</a:t>
                      </a:r>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2393830289"/>
                  </a:ext>
                </a:extLst>
              </a:tr>
              <a:tr h="215886">
                <a:tc>
                  <a:txBody>
                    <a:bodyPr/>
                    <a:lstStyle/>
                    <a:p>
                      <a:r>
                        <a:rPr lang="en-GB" sz="800" i="1" dirty="0" err="1"/>
                        <a:t>Vmware</a:t>
                      </a:r>
                      <a:r>
                        <a:rPr lang="en-GB" sz="800" i="1" dirty="0"/>
                        <a:t> </a:t>
                      </a:r>
                    </a:p>
                  </a:txBody>
                  <a:tcPr/>
                </a:tc>
                <a:tc>
                  <a:txBody>
                    <a:bodyPr/>
                    <a:lstStyle/>
                    <a:p>
                      <a:r>
                        <a:rPr lang="en-GB" sz="800" i="1" dirty="0"/>
                        <a:t>Yes</a:t>
                      </a:r>
                    </a:p>
                  </a:txBody>
                  <a:tcPr/>
                </a:tc>
                <a:tc>
                  <a:txBody>
                    <a:bodyPr/>
                    <a:lstStyle/>
                    <a:p>
                      <a:r>
                        <a:rPr lang="en-GB" sz="800" i="1" dirty="0"/>
                        <a:t>Yes</a:t>
                      </a:r>
                    </a:p>
                  </a:txBody>
                  <a:tcPr/>
                </a:tc>
                <a:tc>
                  <a:txBody>
                    <a:bodyPr/>
                    <a:lstStyle/>
                    <a:p>
                      <a:r>
                        <a:rPr lang="en-GB" sz="800" b="0" i="1" dirty="0"/>
                        <a:t>Yes</a:t>
                      </a:r>
                    </a:p>
                  </a:txBody>
                  <a:tcPr/>
                </a:tc>
                <a:tc>
                  <a:txBody>
                    <a:bodyPr/>
                    <a:lstStyle/>
                    <a:p>
                      <a:endParaRPr lang="en-GB" sz="800" i="1" dirty="0"/>
                    </a:p>
                  </a:txBody>
                  <a:tcPr/>
                </a:tc>
                <a:tc>
                  <a:txBody>
                    <a:bodyPr/>
                    <a:lstStyle/>
                    <a:p>
                      <a:r>
                        <a:rPr lang="en-GB" sz="800" i="1" dirty="0"/>
                        <a:t>In beta</a:t>
                      </a:r>
                    </a:p>
                  </a:txBody>
                  <a:tcPr/>
                </a:tc>
                <a:extLst>
                  <a:ext uri="{0D108BD9-81ED-4DB2-BD59-A6C34878D82A}">
                    <a16:rowId xmlns:a16="http://schemas.microsoft.com/office/drawing/2014/main" val="2321009422"/>
                  </a:ext>
                </a:extLst>
              </a:tr>
              <a:tr h="215886">
                <a:tc>
                  <a:txBody>
                    <a:bodyPr/>
                    <a:lstStyle/>
                    <a:p>
                      <a:r>
                        <a:rPr lang="en-GB" sz="800" dirty="0"/>
                        <a:t>Brocade SAN Switch</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1415403707"/>
                  </a:ext>
                </a:extLst>
              </a:tr>
              <a:tr h="2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Veritas NetBackup</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6.5 – 8.1</a:t>
                      </a:r>
                    </a:p>
                  </a:txBody>
                  <a:tcPr/>
                </a:tc>
                <a:extLst>
                  <a:ext uri="{0D108BD9-81ED-4DB2-BD59-A6C34878D82A}">
                    <a16:rowId xmlns:a16="http://schemas.microsoft.com/office/drawing/2014/main" val="1933301097"/>
                  </a:ext>
                </a:extLst>
              </a:tr>
              <a:tr h="21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Veritas NetBackup Appliance</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2.6.x, 2.7.x, &amp; 3.0</a:t>
                      </a:r>
                    </a:p>
                  </a:txBody>
                  <a:tcPr/>
                </a:tc>
                <a:extLst>
                  <a:ext uri="{0D108BD9-81ED-4DB2-BD59-A6C34878D82A}">
                    <a16:rowId xmlns:a16="http://schemas.microsoft.com/office/drawing/2014/main" val="800448344"/>
                  </a:ext>
                </a:extLst>
              </a:tr>
              <a:tr h="21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Veritas BackupExec</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BE2012 (14.0), BE2014, BE15, BE16, &amp; BE20</a:t>
                      </a:r>
                    </a:p>
                  </a:txBody>
                  <a:tcPr/>
                </a:tc>
                <a:extLst>
                  <a:ext uri="{0D108BD9-81ED-4DB2-BD59-A6C34878D82A}">
                    <a16:rowId xmlns:a16="http://schemas.microsoft.com/office/drawing/2014/main" val="2633479660"/>
                  </a:ext>
                </a:extLst>
              </a:tr>
              <a:tr h="258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err="1"/>
                        <a:t>MicroFocus</a:t>
                      </a:r>
                      <a:r>
                        <a:rPr lang="en-GB" sz="800" dirty="0"/>
                        <a:t> Data Protector</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6.11 – 10.02</a:t>
                      </a:r>
                    </a:p>
                  </a:txBody>
                  <a:tcPr/>
                </a:tc>
                <a:extLst>
                  <a:ext uri="{0D108BD9-81ED-4DB2-BD59-A6C34878D82A}">
                    <a16:rowId xmlns:a16="http://schemas.microsoft.com/office/drawing/2014/main" val="1429521352"/>
                  </a:ext>
                </a:extLst>
              </a:tr>
              <a:tr h="21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IBM Spectrum Protect (TSM)</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6.1 – 7.1.x</a:t>
                      </a:r>
                    </a:p>
                  </a:txBody>
                  <a:tcPr/>
                </a:tc>
                <a:extLst>
                  <a:ext uri="{0D108BD9-81ED-4DB2-BD59-A6C34878D82A}">
                    <a16:rowId xmlns:a16="http://schemas.microsoft.com/office/drawing/2014/main" val="833238827"/>
                  </a:ext>
                </a:extLst>
              </a:tr>
              <a:tr h="21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err="1"/>
                        <a:t>CommVault</a:t>
                      </a:r>
                      <a:endParaRPr lang="en-GB" sz="800" dirty="0"/>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10 – 11</a:t>
                      </a:r>
                    </a:p>
                  </a:txBody>
                  <a:tcPr/>
                </a:tc>
                <a:extLst>
                  <a:ext uri="{0D108BD9-81ED-4DB2-BD59-A6C34878D82A}">
                    <a16:rowId xmlns:a16="http://schemas.microsoft.com/office/drawing/2014/main" val="4144085098"/>
                  </a:ext>
                </a:extLst>
              </a:tr>
              <a:tr h="250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Veeam</a:t>
                      </a:r>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9.0 – 9.5</a:t>
                      </a:r>
                    </a:p>
                  </a:txBody>
                  <a:tcPr/>
                </a:tc>
                <a:extLst>
                  <a:ext uri="{0D108BD9-81ED-4DB2-BD59-A6C34878D82A}">
                    <a16:rowId xmlns:a16="http://schemas.microsoft.com/office/drawing/2014/main" val="2483537523"/>
                  </a:ext>
                </a:extLst>
              </a:tr>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DELL|EMC </a:t>
                      </a:r>
                      <a:r>
                        <a:rPr lang="en-GB" sz="800" dirty="0" err="1"/>
                        <a:t>NetWorker</a:t>
                      </a:r>
                      <a:endParaRPr lang="en-GB" sz="800" dirty="0"/>
                    </a:p>
                  </a:txBody>
                  <a:tcPr/>
                </a:tc>
                <a:tc>
                  <a:txBody>
                    <a:bodyPr/>
                    <a:lstStyle/>
                    <a:p>
                      <a:endParaRPr lang="en-GB" sz="800" dirty="0"/>
                    </a:p>
                  </a:txBody>
                  <a:tcPr/>
                </a:tc>
                <a:tc>
                  <a:txBody>
                    <a:bodyPr/>
                    <a:lstStyle/>
                    <a:p>
                      <a:endParaRPr lang="en-GB" sz="800" dirty="0"/>
                    </a:p>
                  </a:txBody>
                  <a:tcPr/>
                </a:tc>
                <a:tc>
                  <a:txBody>
                    <a:bodyPr/>
                    <a:lstStyle/>
                    <a:p>
                      <a:r>
                        <a:rPr lang="en-GB" sz="800" b="1" dirty="0"/>
                        <a:t>Yes</a:t>
                      </a:r>
                      <a:endParaRPr lang="en-GB" sz="800" dirty="0"/>
                    </a:p>
                  </a:txBody>
                  <a:tcPr/>
                </a:tc>
                <a:tc>
                  <a:txBody>
                    <a:bodyPr/>
                    <a:lstStyle/>
                    <a:p>
                      <a:r>
                        <a:rPr lang="en-GB" sz="800" b="1" dirty="0"/>
                        <a:t>Yes</a:t>
                      </a:r>
                    </a:p>
                  </a:txBody>
                  <a:tcPr/>
                </a:tc>
                <a:tc>
                  <a:txBody>
                    <a:bodyPr/>
                    <a:lstStyle/>
                    <a:p>
                      <a:r>
                        <a:rPr lang="en-GB" sz="800" dirty="0"/>
                        <a:t>8.0 – 8.2</a:t>
                      </a:r>
                    </a:p>
                  </a:txBody>
                  <a:tcPr/>
                </a:tc>
                <a:extLst>
                  <a:ext uri="{0D108BD9-81ED-4DB2-BD59-A6C34878D82A}">
                    <a16:rowId xmlns:a16="http://schemas.microsoft.com/office/drawing/2014/main" val="1388508467"/>
                  </a:ext>
                </a:extLst>
              </a:tr>
            </a:tbl>
          </a:graphicData>
        </a:graphic>
      </p:graphicFrame>
      <p:sp>
        <p:nvSpPr>
          <p:cNvPr id="7" name="Rectangle: Rounded Corners 6">
            <a:extLst>
              <a:ext uri="{FF2B5EF4-FFF2-40B4-BE49-F238E27FC236}">
                <a16:creationId xmlns:a16="http://schemas.microsoft.com/office/drawing/2014/main" id="{A7A543AC-642B-4CBC-B373-81A030E7CDE1}"/>
              </a:ext>
            </a:extLst>
          </p:cNvPr>
          <p:cNvSpPr/>
          <p:nvPr/>
        </p:nvSpPr>
        <p:spPr bwMode="ltGray">
          <a:xfrm>
            <a:off x="569996" y="4038600"/>
            <a:ext cx="11055743" cy="196215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13450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NinjaProtected</a:t>
            </a:r>
            <a:r>
              <a:rPr lang="en-US" dirty="0"/>
              <a:t>+</a:t>
            </a:r>
            <a:endParaRPr lang="en-US" dirty="0">
              <a:solidFill>
                <a:srgbClr val="FF0000"/>
              </a:solidFill>
            </a:endParaRPr>
          </a:p>
        </p:txBody>
      </p:sp>
      <p:sp>
        <p:nvSpPr>
          <p:cNvPr id="10" name="Content Placeholder 9"/>
          <p:cNvSpPr>
            <a:spLocks noGrp="1"/>
          </p:cNvSpPr>
          <p:nvPr>
            <p:ph idx="1"/>
          </p:nvPr>
        </p:nvSpPr>
        <p:spPr/>
        <p:txBody>
          <a:bodyPr>
            <a:normAutofit/>
          </a:bodyPr>
          <a:lstStyle/>
          <a:p>
            <a:pPr marL="0" indent="0">
              <a:buNone/>
            </a:pPr>
            <a:r>
              <a:rPr lang="en-US" b="1" dirty="0"/>
              <a:t>What is it?</a:t>
            </a:r>
          </a:p>
          <a:p>
            <a:pPr lvl="1">
              <a:lnSpc>
                <a:spcPct val="150000"/>
              </a:lnSpc>
            </a:pPr>
            <a:r>
              <a:rPr lang="en-US" sz="2000" dirty="0"/>
              <a:t>An enterprise backup environment discovery and assessment tool.</a:t>
            </a:r>
          </a:p>
          <a:p>
            <a:pPr lvl="1">
              <a:lnSpc>
                <a:spcPct val="150000"/>
              </a:lnSpc>
            </a:pPr>
            <a:r>
              <a:rPr lang="en-US" sz="2000" dirty="0"/>
              <a:t>It collects backup environment meta-data from a customer site, generates reports on customer backup analytics, suggested sales opportunities, and provides storage sizing information.</a:t>
            </a:r>
            <a:endParaRPr lang="en-US" sz="2000" b="1" dirty="0"/>
          </a:p>
          <a:p>
            <a:pPr lvl="1">
              <a:lnSpc>
                <a:spcPct val="150000"/>
              </a:lnSpc>
            </a:pPr>
            <a:r>
              <a:rPr lang="en-US" sz="2000" dirty="0"/>
              <a:t>Point toward sales opportunities (</a:t>
            </a:r>
            <a:r>
              <a:rPr lang="en-US" sz="2000" dirty="0" err="1"/>
              <a:t>StoreOnce</a:t>
            </a:r>
            <a:r>
              <a:rPr lang="en-US" sz="2000" dirty="0"/>
              <a:t> and RMC)</a:t>
            </a:r>
          </a:p>
          <a:p>
            <a:pPr lvl="1">
              <a:lnSpc>
                <a:spcPct val="150000"/>
              </a:lnSpc>
            </a:pPr>
            <a:r>
              <a:rPr lang="en-US" sz="2000" dirty="0"/>
              <a:t>Spark customer discussion about their backups and existing storage</a:t>
            </a:r>
          </a:p>
          <a:p>
            <a:pPr lvl="1">
              <a:lnSpc>
                <a:spcPct val="150000"/>
              </a:lnSpc>
            </a:pPr>
            <a:r>
              <a:rPr lang="en-US" sz="2000" dirty="0"/>
              <a:t>Allow an automated storage sizing/solution for a </a:t>
            </a:r>
            <a:r>
              <a:rPr lang="en-US" sz="2000" dirty="0" err="1"/>
              <a:t>StoreOnce</a:t>
            </a:r>
            <a:r>
              <a:rPr lang="en-US" sz="2000" dirty="0"/>
              <a:t> environment</a:t>
            </a:r>
          </a:p>
          <a:p>
            <a:pPr lvl="1">
              <a:lnSpc>
                <a:spcPct val="150000"/>
              </a:lnSpc>
            </a:pPr>
            <a:r>
              <a:rPr lang="en-US" sz="2000" dirty="0"/>
              <a:t>Allow SAF to build a dataset to better understand industry, regional, and ISV patterns.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463" y="521208"/>
            <a:ext cx="1035921" cy="1035921"/>
          </a:xfrm>
          <a:prstGeom prst="rect">
            <a:avLst/>
          </a:prstGeom>
        </p:spPr>
      </p:pic>
    </p:spTree>
    <p:extLst>
      <p:ext uri="{BB962C8B-B14F-4D97-AF65-F5344CB8AC3E}">
        <p14:creationId xmlns:p14="http://schemas.microsoft.com/office/powerpoint/2010/main" val="417597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3"/>
          <p:cNvSpPr txBox="1">
            <a:spLocks/>
          </p:cNvSpPr>
          <p:nvPr/>
        </p:nvSpPr>
        <p:spPr>
          <a:xfrm>
            <a:off x="609441" y="560412"/>
            <a:ext cx="10969943" cy="85236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Benefit of using NPP for StoreOnce Deals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1412776"/>
            <a:ext cx="8568952" cy="4427292"/>
          </a:xfrm>
          <a:prstGeom prst="rect">
            <a:avLst/>
          </a:prstGeom>
        </p:spPr>
      </p:pic>
      <p:sp>
        <p:nvSpPr>
          <p:cNvPr id="21" name="TextBox 20"/>
          <p:cNvSpPr txBox="1"/>
          <p:nvPr/>
        </p:nvSpPr>
        <p:spPr>
          <a:xfrm>
            <a:off x="793117" y="1596108"/>
            <a:ext cx="6048672" cy="540279"/>
          </a:xfrm>
          <a:prstGeom prst="rect">
            <a:avLst/>
          </a:prstGeom>
          <a:noFill/>
        </p:spPr>
        <p:txBody>
          <a:bodyPr wrap="none" lIns="0" tIns="0" rIns="0" bIns="0" rtlCol="0">
            <a:noAutofit/>
          </a:bodyPr>
          <a:lstStyle/>
          <a:p>
            <a:pPr>
              <a:lnSpc>
                <a:spcPct val="90000"/>
              </a:lnSpc>
            </a:pPr>
            <a:endParaRPr lang="en-GB" sz="2400" dirty="0"/>
          </a:p>
        </p:txBody>
      </p:sp>
    </p:spTree>
    <p:extLst>
      <p:ext uri="{BB962C8B-B14F-4D97-AF65-F5344CB8AC3E}">
        <p14:creationId xmlns:p14="http://schemas.microsoft.com/office/powerpoint/2010/main" val="115975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NinjaProtected+ </a:t>
            </a:r>
            <a:r>
              <a:rPr lang="en-US" dirty="0"/>
              <a:t>Process (HPE Employees)</a:t>
            </a:r>
          </a:p>
        </p:txBody>
      </p:sp>
      <p:sp>
        <p:nvSpPr>
          <p:cNvPr id="7" name="Rectangle 6"/>
          <p:cNvSpPr/>
          <p:nvPr/>
        </p:nvSpPr>
        <p:spPr bwMode="gray">
          <a:xfrm>
            <a:off x="2209800" y="18288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1</a:t>
            </a:r>
          </a:p>
        </p:txBody>
      </p:sp>
      <p:sp>
        <p:nvSpPr>
          <p:cNvPr id="11" name="Rectangle 10"/>
          <p:cNvSpPr/>
          <p:nvPr/>
        </p:nvSpPr>
        <p:spPr bwMode="gray">
          <a:xfrm>
            <a:off x="3429000" y="18288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Login to the SAF portal and download the SAF Collector</a:t>
            </a:r>
          </a:p>
        </p:txBody>
      </p:sp>
      <p:sp>
        <p:nvSpPr>
          <p:cNvPr id="4" name="Slide Number Placeholder 3"/>
          <p:cNvSpPr>
            <a:spLocks noGrp="1"/>
          </p:cNvSpPr>
          <p:nvPr>
            <p:ph type="sldNum" sz="quarter" idx="12"/>
          </p:nvPr>
        </p:nvSpPr>
        <p:spPr/>
        <p:txBody>
          <a:bodyPr/>
          <a:lstStyle/>
          <a:p>
            <a:fld id="{B016F8AB-BCEA-4347-8BA6-BE776009BC89}" type="slidenum">
              <a:rPr lang="en-US" smtClean="0"/>
              <a:t>13</a:t>
            </a:fld>
            <a:endParaRPr lang="en-US"/>
          </a:p>
        </p:txBody>
      </p:sp>
      <p:sp>
        <p:nvSpPr>
          <p:cNvPr id="17" name="Rectangle 16"/>
          <p:cNvSpPr/>
          <p:nvPr/>
        </p:nvSpPr>
        <p:spPr bwMode="gray">
          <a:xfrm>
            <a:off x="2209800" y="23622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2</a:t>
            </a:r>
          </a:p>
        </p:txBody>
      </p:sp>
      <p:sp>
        <p:nvSpPr>
          <p:cNvPr id="18" name="Rectangle 17"/>
          <p:cNvSpPr/>
          <p:nvPr/>
        </p:nvSpPr>
        <p:spPr bwMode="gray">
          <a:xfrm>
            <a:off x="3429000" y="23622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Run the SAF Collector to </a:t>
            </a:r>
            <a:r>
              <a:rPr lang="en-US" i="1" dirty="0">
                <a:solidFill>
                  <a:schemeClr val="tx1"/>
                </a:solidFill>
              </a:rPr>
              <a:t>extract</a:t>
            </a:r>
            <a:r>
              <a:rPr lang="en-US" dirty="0">
                <a:solidFill>
                  <a:schemeClr val="tx1"/>
                </a:solidFill>
              </a:rPr>
              <a:t> the backup collector scripts</a:t>
            </a:r>
          </a:p>
        </p:txBody>
      </p:sp>
      <p:sp>
        <p:nvSpPr>
          <p:cNvPr id="19" name="Rectangle 18"/>
          <p:cNvSpPr/>
          <p:nvPr/>
        </p:nvSpPr>
        <p:spPr bwMode="gray">
          <a:xfrm>
            <a:off x="2209800" y="28956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3</a:t>
            </a:r>
          </a:p>
        </p:txBody>
      </p:sp>
      <p:sp>
        <p:nvSpPr>
          <p:cNvPr id="20" name="Rectangle 19"/>
          <p:cNvSpPr/>
          <p:nvPr/>
        </p:nvSpPr>
        <p:spPr bwMode="gray">
          <a:xfrm>
            <a:off x="3429000" y="28956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Run the collector script on the Customer’s Backups Server</a:t>
            </a:r>
          </a:p>
        </p:txBody>
      </p:sp>
      <p:sp>
        <p:nvSpPr>
          <p:cNvPr id="21" name="Rectangle 20"/>
          <p:cNvSpPr/>
          <p:nvPr/>
        </p:nvSpPr>
        <p:spPr bwMode="gray">
          <a:xfrm>
            <a:off x="2209800" y="34290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4</a:t>
            </a:r>
          </a:p>
        </p:txBody>
      </p:sp>
      <p:sp>
        <p:nvSpPr>
          <p:cNvPr id="22" name="Rectangle 21"/>
          <p:cNvSpPr/>
          <p:nvPr/>
        </p:nvSpPr>
        <p:spPr bwMode="gray">
          <a:xfrm>
            <a:off x="3429000" y="34290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Upload the zip file (or DB dump) to the NP+ self service site</a:t>
            </a:r>
          </a:p>
        </p:txBody>
      </p:sp>
      <p:sp>
        <p:nvSpPr>
          <p:cNvPr id="23" name="Rectangle 22"/>
          <p:cNvSpPr/>
          <p:nvPr/>
        </p:nvSpPr>
        <p:spPr bwMode="gray">
          <a:xfrm>
            <a:off x="2209800" y="39624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5</a:t>
            </a:r>
          </a:p>
        </p:txBody>
      </p:sp>
      <p:sp>
        <p:nvSpPr>
          <p:cNvPr id="24" name="Rectangle 23"/>
          <p:cNvSpPr/>
          <p:nvPr/>
        </p:nvSpPr>
        <p:spPr bwMode="gray">
          <a:xfrm>
            <a:off x="3429000" y="39624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Download or generate On-demand Reports</a:t>
            </a:r>
          </a:p>
        </p:txBody>
      </p:sp>
      <p:sp>
        <p:nvSpPr>
          <p:cNvPr id="25" name="Rectangle 24"/>
          <p:cNvSpPr/>
          <p:nvPr/>
        </p:nvSpPr>
        <p:spPr bwMode="gray">
          <a:xfrm>
            <a:off x="2209800" y="44958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6</a:t>
            </a:r>
          </a:p>
        </p:txBody>
      </p:sp>
      <p:sp>
        <p:nvSpPr>
          <p:cNvPr id="26" name="Rectangle 25"/>
          <p:cNvSpPr/>
          <p:nvPr/>
        </p:nvSpPr>
        <p:spPr bwMode="gray">
          <a:xfrm>
            <a:off x="3429000" y="4495800"/>
            <a:ext cx="64770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Use the import option on the HPE Storage Sizing Tool</a:t>
            </a:r>
          </a:p>
        </p:txBody>
      </p:sp>
    </p:spTree>
    <p:extLst>
      <p:ext uri="{BB962C8B-B14F-4D97-AF65-F5344CB8AC3E}">
        <p14:creationId xmlns:p14="http://schemas.microsoft.com/office/powerpoint/2010/main" val="265671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NinjaProtected+ Management GUI (HPE Employees Only)</a:t>
            </a:r>
            <a:endParaRPr lang="en-GB" dirty="0"/>
          </a:p>
        </p:txBody>
      </p:sp>
      <p:sp>
        <p:nvSpPr>
          <p:cNvPr id="3" name="Slide Number Placeholder 2"/>
          <p:cNvSpPr>
            <a:spLocks noGrp="1"/>
          </p:cNvSpPr>
          <p:nvPr>
            <p:ph type="sldNum" sz="quarter" idx="12"/>
          </p:nvPr>
        </p:nvSpPr>
        <p:spPr/>
        <p:txBody>
          <a:bodyPr/>
          <a:lstStyle/>
          <a:p>
            <a:fld id="{B016F8AB-BCEA-4347-8BA6-BE776009BC89}" type="slidenum">
              <a:rPr lang="en-GB" smtClean="0"/>
              <a:t>14</a:t>
            </a:fld>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12456"/>
            <a:ext cx="7463000" cy="44448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62" y="2227559"/>
            <a:ext cx="6714504" cy="36769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537" y="1435208"/>
            <a:ext cx="4687888" cy="4526585"/>
          </a:xfrm>
          <a:prstGeom prst="rect">
            <a:avLst/>
          </a:prstGeom>
        </p:spPr>
      </p:pic>
    </p:spTree>
    <p:extLst>
      <p:ext uri="{BB962C8B-B14F-4D97-AF65-F5344CB8AC3E}">
        <p14:creationId xmlns:p14="http://schemas.microsoft.com/office/powerpoint/2010/main" val="35181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NinjaProtected+ </a:t>
            </a:r>
            <a:r>
              <a:rPr lang="en-US" dirty="0"/>
              <a:t>Process (Partners)</a:t>
            </a:r>
          </a:p>
        </p:txBody>
      </p:sp>
      <p:sp>
        <p:nvSpPr>
          <p:cNvPr id="7" name="Rectangle 6"/>
          <p:cNvSpPr/>
          <p:nvPr/>
        </p:nvSpPr>
        <p:spPr bwMode="gray">
          <a:xfrm>
            <a:off x="2209800" y="18288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1</a:t>
            </a:r>
          </a:p>
        </p:txBody>
      </p:sp>
      <p:sp>
        <p:nvSpPr>
          <p:cNvPr id="11" name="Rectangle 10"/>
          <p:cNvSpPr/>
          <p:nvPr/>
        </p:nvSpPr>
        <p:spPr bwMode="gray">
          <a:xfrm>
            <a:off x="3429000" y="18288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Send email to support:  </a:t>
            </a:r>
            <a:r>
              <a:rPr lang="en-US" b="1" dirty="0">
                <a:solidFill>
                  <a:srgbClr val="01A982"/>
                </a:solidFill>
              </a:rPr>
              <a:t>ninjaprotected@hpe.com</a:t>
            </a:r>
          </a:p>
        </p:txBody>
      </p:sp>
      <p:sp>
        <p:nvSpPr>
          <p:cNvPr id="4" name="Slide Number Placeholder 3"/>
          <p:cNvSpPr>
            <a:spLocks noGrp="1"/>
          </p:cNvSpPr>
          <p:nvPr>
            <p:ph type="sldNum" sz="quarter" idx="12"/>
          </p:nvPr>
        </p:nvSpPr>
        <p:spPr/>
        <p:txBody>
          <a:bodyPr/>
          <a:lstStyle/>
          <a:p>
            <a:fld id="{B016F8AB-BCEA-4347-8BA6-BE776009BC89}" type="slidenum">
              <a:rPr lang="en-US" smtClean="0"/>
              <a:t>15</a:t>
            </a:fld>
            <a:endParaRPr lang="en-US"/>
          </a:p>
        </p:txBody>
      </p:sp>
      <p:sp>
        <p:nvSpPr>
          <p:cNvPr id="17" name="Rectangle 16"/>
          <p:cNvSpPr/>
          <p:nvPr/>
        </p:nvSpPr>
        <p:spPr bwMode="gray">
          <a:xfrm>
            <a:off x="2209800" y="23622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2</a:t>
            </a:r>
          </a:p>
        </p:txBody>
      </p:sp>
      <p:sp>
        <p:nvSpPr>
          <p:cNvPr id="18" name="Rectangle 17"/>
          <p:cNvSpPr/>
          <p:nvPr/>
        </p:nvSpPr>
        <p:spPr bwMode="gray">
          <a:xfrm>
            <a:off x="3429000" y="23622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Provide Customer information</a:t>
            </a:r>
          </a:p>
        </p:txBody>
      </p:sp>
      <p:sp>
        <p:nvSpPr>
          <p:cNvPr id="19" name="Rectangle 18"/>
          <p:cNvSpPr/>
          <p:nvPr/>
        </p:nvSpPr>
        <p:spPr bwMode="gray">
          <a:xfrm>
            <a:off x="2209800" y="28956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3</a:t>
            </a:r>
          </a:p>
        </p:txBody>
      </p:sp>
      <p:sp>
        <p:nvSpPr>
          <p:cNvPr id="20" name="Rectangle 19"/>
          <p:cNvSpPr/>
          <p:nvPr/>
        </p:nvSpPr>
        <p:spPr bwMode="gray">
          <a:xfrm>
            <a:off x="3429000" y="28956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Download the SAF Collector and </a:t>
            </a:r>
            <a:r>
              <a:rPr lang="en-US" i="1" dirty="0">
                <a:solidFill>
                  <a:schemeClr val="tx1"/>
                </a:solidFill>
              </a:rPr>
              <a:t>extract</a:t>
            </a:r>
            <a:r>
              <a:rPr lang="en-US" dirty="0">
                <a:solidFill>
                  <a:schemeClr val="tx1"/>
                </a:solidFill>
              </a:rPr>
              <a:t> the scripts</a:t>
            </a:r>
          </a:p>
        </p:txBody>
      </p:sp>
      <p:sp>
        <p:nvSpPr>
          <p:cNvPr id="21" name="Rectangle 20"/>
          <p:cNvSpPr/>
          <p:nvPr/>
        </p:nvSpPr>
        <p:spPr bwMode="gray">
          <a:xfrm>
            <a:off x="2209800" y="34290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4</a:t>
            </a:r>
          </a:p>
        </p:txBody>
      </p:sp>
      <p:sp>
        <p:nvSpPr>
          <p:cNvPr id="22" name="Rectangle 21"/>
          <p:cNvSpPr/>
          <p:nvPr/>
        </p:nvSpPr>
        <p:spPr bwMode="gray">
          <a:xfrm>
            <a:off x="3429000" y="34290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a:solidFill>
                  <a:schemeClr val="tx1"/>
                </a:solidFill>
              </a:rPr>
              <a:t>Run the collector script on a customer’s backups server</a:t>
            </a:r>
            <a:endParaRPr lang="en-US" dirty="0">
              <a:solidFill>
                <a:schemeClr val="tx1"/>
              </a:solidFill>
            </a:endParaRPr>
          </a:p>
        </p:txBody>
      </p:sp>
      <p:sp>
        <p:nvSpPr>
          <p:cNvPr id="23" name="Rectangle 22"/>
          <p:cNvSpPr/>
          <p:nvPr/>
        </p:nvSpPr>
        <p:spPr bwMode="gray">
          <a:xfrm>
            <a:off x="2209800" y="39624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5</a:t>
            </a:r>
          </a:p>
        </p:txBody>
      </p:sp>
      <p:sp>
        <p:nvSpPr>
          <p:cNvPr id="24" name="Rectangle 23"/>
          <p:cNvSpPr/>
          <p:nvPr/>
        </p:nvSpPr>
        <p:spPr bwMode="gray">
          <a:xfrm>
            <a:off x="3429000" y="39624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a:solidFill>
                  <a:schemeClr val="tx1"/>
                </a:solidFill>
              </a:rPr>
              <a:t>Work with support to upload the zip file (or DB dump)</a:t>
            </a:r>
            <a:endParaRPr lang="en-US" dirty="0">
              <a:solidFill>
                <a:schemeClr val="tx1"/>
              </a:solidFill>
            </a:endParaRPr>
          </a:p>
        </p:txBody>
      </p:sp>
      <p:sp>
        <p:nvSpPr>
          <p:cNvPr id="25" name="Rectangle 24"/>
          <p:cNvSpPr/>
          <p:nvPr/>
        </p:nvSpPr>
        <p:spPr bwMode="gray">
          <a:xfrm>
            <a:off x="2209800" y="44958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6</a:t>
            </a:r>
          </a:p>
        </p:txBody>
      </p:sp>
      <p:sp>
        <p:nvSpPr>
          <p:cNvPr id="26" name="Rectangle 25"/>
          <p:cNvSpPr/>
          <p:nvPr/>
        </p:nvSpPr>
        <p:spPr bwMode="gray">
          <a:xfrm>
            <a:off x="3429000" y="44958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Receive generated reports via email</a:t>
            </a:r>
          </a:p>
        </p:txBody>
      </p:sp>
      <p:sp>
        <p:nvSpPr>
          <p:cNvPr id="28" name="Rectangle 27">
            <a:extLst>
              <a:ext uri="{FF2B5EF4-FFF2-40B4-BE49-F238E27FC236}">
                <a16:creationId xmlns:a16="http://schemas.microsoft.com/office/drawing/2014/main" id="{E9BC5CA9-94ED-468B-A2CC-AA702BDD0A67}"/>
              </a:ext>
            </a:extLst>
          </p:cNvPr>
          <p:cNvSpPr/>
          <p:nvPr/>
        </p:nvSpPr>
        <p:spPr bwMode="gray">
          <a:xfrm>
            <a:off x="2209800" y="5029200"/>
            <a:ext cx="1143000" cy="4572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r">
              <a:lnSpc>
                <a:spcPct val="90000"/>
              </a:lnSpc>
            </a:pPr>
            <a:r>
              <a:rPr lang="en-US" sz="2800" b="1" dirty="0"/>
              <a:t>7</a:t>
            </a:r>
          </a:p>
        </p:txBody>
      </p:sp>
      <p:sp>
        <p:nvSpPr>
          <p:cNvPr id="29" name="Rectangle 28">
            <a:extLst>
              <a:ext uri="{FF2B5EF4-FFF2-40B4-BE49-F238E27FC236}">
                <a16:creationId xmlns:a16="http://schemas.microsoft.com/office/drawing/2014/main" id="{447239BF-2CEF-43C9-8EDF-C335E7B08CA6}"/>
              </a:ext>
            </a:extLst>
          </p:cNvPr>
          <p:cNvSpPr/>
          <p:nvPr/>
        </p:nvSpPr>
        <p:spPr bwMode="gray">
          <a:xfrm>
            <a:off x="3429000" y="5029200"/>
            <a:ext cx="7162800" cy="457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90000"/>
              </a:lnSpc>
              <a:spcBef>
                <a:spcPts val="1200"/>
              </a:spcBef>
            </a:pPr>
            <a:r>
              <a:rPr lang="en-US" dirty="0">
                <a:solidFill>
                  <a:schemeClr val="tx1"/>
                </a:solidFill>
              </a:rPr>
              <a:t>Use the import option on the HPE Storage Sizing Tool</a:t>
            </a:r>
          </a:p>
        </p:txBody>
      </p:sp>
    </p:spTree>
    <p:extLst>
      <p:ext uri="{BB962C8B-B14F-4D97-AF65-F5344CB8AC3E}">
        <p14:creationId xmlns:p14="http://schemas.microsoft.com/office/powerpoint/2010/main" val="112704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Information Required by NPP Support</a:t>
            </a:r>
            <a:endParaRPr lang="en-GB" dirty="0"/>
          </a:p>
        </p:txBody>
      </p:sp>
      <p:sp>
        <p:nvSpPr>
          <p:cNvPr id="3" name="Slide Number Placeholder 2"/>
          <p:cNvSpPr>
            <a:spLocks noGrp="1"/>
          </p:cNvSpPr>
          <p:nvPr>
            <p:ph type="sldNum" sz="quarter" idx="12"/>
          </p:nvPr>
        </p:nvSpPr>
        <p:spPr/>
        <p:txBody>
          <a:bodyPr/>
          <a:lstStyle/>
          <a:p>
            <a:fld id="{B016F8AB-BCEA-4347-8BA6-BE776009BC89}" type="slidenum">
              <a:rPr lang="en-GB" smtClean="0"/>
              <a:t>16</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56" y="1376516"/>
            <a:ext cx="6303930" cy="4671212"/>
          </a:xfrm>
          <a:prstGeom prst="rect">
            <a:avLst/>
          </a:prstGeom>
        </p:spPr>
      </p:pic>
      <p:sp>
        <p:nvSpPr>
          <p:cNvPr id="5" name="Text Placeholder 2"/>
          <p:cNvSpPr txBox="1">
            <a:spLocks/>
          </p:cNvSpPr>
          <p:nvPr/>
        </p:nvSpPr>
        <p:spPr>
          <a:xfrm>
            <a:off x="611899" y="1524000"/>
            <a:ext cx="4492784" cy="4191000"/>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r>
              <a:rPr lang="en-US" dirty="0"/>
              <a:t>Receive via email from support</a:t>
            </a:r>
          </a:p>
          <a:p>
            <a:pPr marL="0" indent="0">
              <a:buFont typeface="Arial" panose="020B0604020202020204" pitchFamily="34" charset="0"/>
              <a:buNone/>
            </a:pPr>
            <a:r>
              <a:rPr lang="en-US" dirty="0"/>
              <a:t>Or</a:t>
            </a:r>
          </a:p>
          <a:p>
            <a:r>
              <a:rPr lang="en-US" dirty="0"/>
              <a:t>Download from SAF Portal or Partner Portal</a:t>
            </a:r>
          </a:p>
          <a:p>
            <a:pPr marL="0" indent="0">
              <a:buFont typeface="Arial" panose="020B0604020202020204" pitchFamily="34" charset="0"/>
              <a:buNone/>
            </a:pPr>
            <a:endParaRPr lang="en-US" dirty="0"/>
          </a:p>
          <a:p>
            <a:r>
              <a:rPr lang="en-US" dirty="0"/>
              <a:t>Return to support (</a:t>
            </a:r>
            <a:r>
              <a:rPr lang="en-US" dirty="0">
                <a:hlinkClick r:id="rId3"/>
              </a:rPr>
              <a:t>ninjaprotected@hpe.com</a:t>
            </a:r>
            <a:r>
              <a:rPr lang="en-US" dirty="0"/>
              <a:t>)</a:t>
            </a:r>
          </a:p>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210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Running the SAF Collector to </a:t>
            </a:r>
            <a:r>
              <a:rPr lang="en-US" sz="2400" i="1" u="sng" dirty="0">
                <a:solidFill>
                  <a:srgbClr val="FF0000"/>
                </a:solidFill>
              </a:rPr>
              <a:t>extract</a:t>
            </a:r>
            <a:r>
              <a:rPr lang="en-US" sz="2400" dirty="0"/>
              <a:t> the NinjaProtected+ Scripts</a:t>
            </a:r>
            <a:endParaRPr lang="en-GB" dirty="0"/>
          </a:p>
        </p:txBody>
      </p:sp>
      <p:sp>
        <p:nvSpPr>
          <p:cNvPr id="4" name="Content Placeholder 3"/>
          <p:cNvSpPr>
            <a:spLocks noGrp="1"/>
          </p:cNvSpPr>
          <p:nvPr>
            <p:ph idx="1"/>
          </p:nvPr>
        </p:nvSpPr>
        <p:spPr>
          <a:xfrm>
            <a:off x="609600" y="1219200"/>
            <a:ext cx="10969784" cy="4571999"/>
          </a:xfrm>
        </p:spPr>
        <p:txBody>
          <a:bodyPr>
            <a:normAutofit/>
          </a:bodyPr>
          <a:lstStyle/>
          <a:p>
            <a:pPr marL="0" indent="0">
              <a:buNone/>
            </a:pPr>
            <a:r>
              <a:rPr lang="en-GB" sz="1200" dirty="0">
                <a:latin typeface="Courier New" panose="02070309020205020404" pitchFamily="49" charset="0"/>
                <a:cs typeface="Courier New" panose="02070309020205020404" pitchFamily="49" charset="0"/>
              </a:rPr>
              <a:t>C:\Users\test\Documents\tmp\SAFCOL&gt;</a:t>
            </a:r>
            <a:r>
              <a:rPr lang="en-GB" sz="1600" b="1" dirty="0">
                <a:latin typeface="Courier New" panose="02070309020205020404" pitchFamily="49" charset="0"/>
                <a:cs typeface="Courier New" panose="02070309020205020404" pitchFamily="49" charset="0"/>
              </a:rPr>
              <a:t>SAFcollector.exe </a:t>
            </a:r>
            <a:r>
              <a:rPr lang="en-GB" sz="1600" b="1" dirty="0" err="1">
                <a:latin typeface="Courier New" panose="02070309020205020404" pitchFamily="49" charset="0"/>
                <a:cs typeface="Courier New" panose="02070309020205020404" pitchFamily="49" charset="0"/>
              </a:rPr>
              <a:t>BackupISVs</a:t>
            </a:r>
            <a:r>
              <a:rPr lang="en-GB" sz="1600" b="1" dirty="0">
                <a:latin typeface="Courier New" panose="02070309020205020404" pitchFamily="49" charset="0"/>
                <a:cs typeface="Courier New" panose="02070309020205020404" pitchFamily="49" charset="0"/>
              </a:rPr>
              <a:t> –All</a:t>
            </a:r>
            <a:endParaRPr lang="en-GB" sz="1200" dirty="0">
              <a:latin typeface="Courier New" panose="02070309020205020404" pitchFamily="49" charset="0"/>
              <a:cs typeface="Courier New" panose="02070309020205020404" pitchFamily="49" charset="0"/>
            </a:endParaRPr>
          </a:p>
          <a:p>
            <a:pPr marL="228600" lvl="1" indent="0">
              <a:buNone/>
            </a:pPr>
            <a:r>
              <a:rPr lang="en-GB" sz="1200" dirty="0">
                <a:latin typeface="Courier New" panose="02070309020205020404" pitchFamily="49" charset="0"/>
                <a:cs typeface="Courier New" panose="02070309020205020404" pitchFamily="49" charset="0"/>
              </a:rPr>
              <a:t>Executing </a:t>
            </a:r>
            <a:r>
              <a:rPr lang="en-GB" sz="1200" dirty="0" err="1">
                <a:latin typeface="Courier New" panose="02070309020205020404" pitchFamily="49" charset="0"/>
                <a:cs typeface="Courier New" panose="02070309020205020404" pitchFamily="49" charset="0"/>
              </a:rPr>
              <a:t>BackupISVs</a:t>
            </a:r>
            <a:r>
              <a:rPr lang="en-GB" sz="1200" dirty="0">
                <a:latin typeface="Courier New" panose="02070309020205020404" pitchFamily="49" charset="0"/>
                <a:cs typeface="Courier New" panose="02070309020205020404" pitchFamily="49" charset="0"/>
              </a:rPr>
              <a:t> (Create scripts and User Guide for backup environment data collection [NinjaProtected+]):</a:t>
            </a:r>
          </a:p>
          <a:p>
            <a:pPr marL="228600" lvl="1" indent="0">
              <a:buNone/>
            </a:pPr>
            <a:r>
              <a:rPr lang="en-GB" sz="1200" dirty="0" err="1">
                <a:latin typeface="Courier New" panose="02070309020205020404" pitchFamily="49" charset="0"/>
                <a:cs typeface="Courier New" panose="02070309020205020404" pitchFamily="49" charset="0"/>
              </a:rPr>
              <a:t>BackupISVs</a:t>
            </a:r>
            <a:r>
              <a:rPr lang="en-GB" sz="1200" dirty="0">
                <a:latin typeface="Courier New" panose="02070309020205020404" pitchFamily="49" charset="0"/>
                <a:cs typeface="Courier New" panose="02070309020205020404" pitchFamily="49" charset="0"/>
              </a:rPr>
              <a:t> - Create scripts and User Guide for backup environment data collection...</a:t>
            </a:r>
          </a:p>
          <a:p>
            <a:pPr marL="228600" lvl="1" indent="0">
              <a:buNone/>
            </a:pPr>
            <a:r>
              <a:rPr lang="en-GB" sz="1200" dirty="0">
                <a:latin typeface="Courier New" panose="02070309020205020404" pitchFamily="49" charset="0"/>
                <a:cs typeface="Courier New" panose="02070309020205020404" pitchFamily="49" charset="0"/>
              </a:rPr>
              <a:t>Finished: scripts and User Guide for backup environment data collection are available from </a:t>
            </a:r>
          </a:p>
          <a:p>
            <a:pPr marL="228600" lvl="1" indent="0">
              <a:buNone/>
            </a:pPr>
            <a:r>
              <a:rPr lang="en-GB" sz="1200" dirty="0">
                <a:latin typeface="Courier New" panose="02070309020205020404" pitchFamily="49" charset="0"/>
                <a:cs typeface="Courier New" panose="02070309020205020404" pitchFamily="49" charset="0"/>
              </a:rPr>
              <a:t>C:\Users\test\Documents\tmp\SAFCOL\BackupISVs ...</a:t>
            </a:r>
          </a:p>
          <a:p>
            <a:pPr marL="0" indent="0">
              <a:buNone/>
            </a:pPr>
            <a:endParaRPr lang="en-GB" sz="1200" dirty="0">
              <a:latin typeface="Courier New" panose="02070309020205020404" pitchFamily="49" charset="0"/>
              <a:cs typeface="Courier New" panose="02070309020205020404" pitchFamily="49" charset="0"/>
            </a:endParaRPr>
          </a:p>
          <a:p>
            <a:pPr marL="0" indent="0">
              <a:buNone/>
            </a:pPr>
            <a:r>
              <a:rPr lang="en-GB" sz="1200" dirty="0">
                <a:latin typeface="Courier New" panose="02070309020205020404" pitchFamily="49" charset="0"/>
                <a:cs typeface="Courier New" panose="02070309020205020404" pitchFamily="49" charset="0"/>
              </a:rPr>
              <a:t>C:\Users\test\Documents\tmp\SAFCOL&gt;</a:t>
            </a:r>
            <a:r>
              <a:rPr lang="en-GB" sz="1200" b="1" dirty="0">
                <a:latin typeface="Courier New" panose="02070309020205020404" pitchFamily="49" charset="0"/>
                <a:cs typeface="Courier New" panose="02070309020205020404" pitchFamily="49" charset="0"/>
              </a:rPr>
              <a:t>cd </a:t>
            </a:r>
            <a:r>
              <a:rPr lang="en-GB" sz="1200" b="1" dirty="0" err="1">
                <a:latin typeface="Courier New" panose="02070309020205020404" pitchFamily="49" charset="0"/>
                <a:cs typeface="Courier New" panose="02070309020205020404" pitchFamily="49" charset="0"/>
              </a:rPr>
              <a:t>BackupISV</a:t>
            </a:r>
            <a:endParaRPr lang="en-GB" sz="1200" b="1" dirty="0">
              <a:latin typeface="Courier New" panose="02070309020205020404" pitchFamily="49" charset="0"/>
              <a:cs typeface="Courier New" panose="02070309020205020404" pitchFamily="49" charset="0"/>
            </a:endParaRPr>
          </a:p>
          <a:p>
            <a:pPr marL="0" indent="0">
              <a:buNone/>
            </a:pPr>
            <a:r>
              <a:rPr lang="en-GB" sz="1200" dirty="0">
                <a:latin typeface="Courier New" panose="02070309020205020404" pitchFamily="49" charset="0"/>
                <a:cs typeface="Courier New" panose="02070309020205020404" pitchFamily="49" charset="0"/>
              </a:rPr>
              <a:t>C:\Users\test\Documents\tmp\SAFCOL\BackupISVs&gt;</a:t>
            </a:r>
            <a:r>
              <a:rPr lang="en-GB" sz="1200" b="1" dirty="0">
                <a:latin typeface="Courier New" panose="02070309020205020404" pitchFamily="49" charset="0"/>
                <a:cs typeface="Courier New" panose="02070309020205020404" pitchFamily="49" charset="0"/>
              </a:rPr>
              <a:t>dir</a:t>
            </a:r>
          </a:p>
          <a:p>
            <a:pPr marL="228600" lvl="1" indent="0">
              <a:buNone/>
            </a:pPr>
            <a:r>
              <a:rPr lang="en-GB" sz="1200" dirty="0">
                <a:latin typeface="Courier New" panose="02070309020205020404" pitchFamily="49" charset="0"/>
                <a:cs typeface="Courier New" panose="02070309020205020404" pitchFamily="49" charset="0"/>
              </a:rPr>
              <a:t>Directory of C:\Users\test\Documents\tmp\SAFCOL\BackupISVs</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BackupExec</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Commvault</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a:t>
            </a:r>
            <a:r>
              <a:rPr lang="en-GB" sz="1200" dirty="0" err="1">
                <a:latin typeface="Courier New" panose="02070309020205020404" pitchFamily="49" charset="0"/>
                <a:cs typeface="Courier New" panose="02070309020205020404" pitchFamily="49" charset="0"/>
              </a:rPr>
              <a:t>DataProtector</a:t>
            </a:r>
            <a:endParaRPr lang="en-GB" sz="1200" dirty="0">
              <a:latin typeface="Courier New" panose="02070309020205020404" pitchFamily="49" charset="0"/>
              <a:cs typeface="Courier New" panose="02070309020205020404" pitchFamily="49" charset="0"/>
            </a:endParaRP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2,094,382 hpe_npp_collector_userguide.pdf</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NetBackup</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a:t>
            </a:r>
            <a:r>
              <a:rPr lang="en-GB" sz="1200" dirty="0" err="1">
                <a:latin typeface="Courier New" panose="02070309020205020404" pitchFamily="49" charset="0"/>
                <a:cs typeface="Courier New" panose="02070309020205020404" pitchFamily="49" charset="0"/>
              </a:rPr>
              <a:t>NetWorker</a:t>
            </a:r>
            <a:endParaRPr lang="en-GB" sz="1200" dirty="0">
              <a:latin typeface="Courier New" panose="02070309020205020404" pitchFamily="49" charset="0"/>
              <a:cs typeface="Courier New" panose="02070309020205020404" pitchFamily="49" charset="0"/>
            </a:endParaRP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TSM</a:t>
            </a:r>
          </a:p>
          <a:p>
            <a:pPr marL="228600" lvl="1" indent="0">
              <a:spcBef>
                <a:spcPts val="0"/>
              </a:spcBef>
              <a:buNone/>
            </a:pPr>
            <a:r>
              <a:rPr lang="en-GB" sz="1200" dirty="0">
                <a:latin typeface="Courier New" panose="02070309020205020404" pitchFamily="49" charset="0"/>
                <a:cs typeface="Courier New" panose="02070309020205020404" pitchFamily="49" charset="0"/>
              </a:rPr>
              <a:t>08/08/2018  03:16 PM    &lt;DIR&gt;          Veeam</a:t>
            </a:r>
          </a:p>
          <a:p>
            <a:pPr marL="0" indent="0">
              <a:buNone/>
            </a:pPr>
            <a:endParaRPr lang="en-GB" dirty="0"/>
          </a:p>
          <a:p>
            <a:pPr marL="0" indent="0">
              <a:buNone/>
            </a:pPr>
            <a:endParaRPr lang="en-GB" dirty="0"/>
          </a:p>
        </p:txBody>
      </p:sp>
      <p:sp>
        <p:nvSpPr>
          <p:cNvPr id="5" name="Slide Number Placeholder 4"/>
          <p:cNvSpPr>
            <a:spLocks noGrp="1"/>
          </p:cNvSpPr>
          <p:nvPr>
            <p:ph type="sldNum" sz="quarter" idx="12"/>
          </p:nvPr>
        </p:nvSpPr>
        <p:spPr/>
        <p:txBody>
          <a:bodyPr/>
          <a:lstStyle/>
          <a:p>
            <a:fld id="{B016F8AB-BCEA-4347-8BA6-BE776009BC89}" type="slidenum">
              <a:rPr lang="en-GB" smtClean="0"/>
              <a:t>17</a:t>
            </a:fld>
            <a:endParaRPr lang="en-GB"/>
          </a:p>
        </p:txBody>
      </p:sp>
    </p:spTree>
    <p:extLst>
      <p:ext uri="{BB962C8B-B14F-4D97-AF65-F5344CB8AC3E}">
        <p14:creationId xmlns:p14="http://schemas.microsoft.com/office/powerpoint/2010/main" val="6473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Collector Scripts</a:t>
            </a:r>
            <a:br>
              <a:rPr lang="en-US" dirty="0"/>
            </a:br>
            <a:endParaRPr lang="en-US" dirty="0"/>
          </a:p>
        </p:txBody>
      </p:sp>
      <p:sp>
        <p:nvSpPr>
          <p:cNvPr id="3" name="Text Placeholder 2"/>
          <p:cNvSpPr>
            <a:spLocks noGrp="1"/>
          </p:cNvSpPr>
          <p:nvPr>
            <p:ph type="body" sz="quarter" idx="16"/>
          </p:nvPr>
        </p:nvSpPr>
        <p:spPr>
          <a:xfrm>
            <a:off x="7315200" y="1371600"/>
            <a:ext cx="4568984" cy="4876801"/>
          </a:xfrm>
        </p:spPr>
        <p:txBody>
          <a:bodyPr>
            <a:normAutofit/>
          </a:bodyPr>
          <a:lstStyle/>
          <a:p>
            <a:r>
              <a:rPr lang="en-US" dirty="0"/>
              <a:t>We understand that customers are very protective of backup servers</a:t>
            </a:r>
          </a:p>
          <a:p>
            <a:r>
              <a:rPr lang="en-US" dirty="0"/>
              <a:t>The collectors are simple scripts</a:t>
            </a:r>
          </a:p>
          <a:p>
            <a:pPr lvl="1"/>
            <a:r>
              <a:rPr lang="en-US" dirty="0"/>
              <a:t>Nothing to install</a:t>
            </a:r>
          </a:p>
          <a:p>
            <a:pPr lvl="1"/>
            <a:r>
              <a:rPr lang="en-US" dirty="0"/>
              <a:t>They run and complete in about 10 minutes</a:t>
            </a:r>
          </a:p>
          <a:p>
            <a:pPr lvl="1"/>
            <a:r>
              <a:rPr lang="en-US" dirty="0"/>
              <a:t>Easy to examine by the customer</a:t>
            </a:r>
          </a:p>
          <a:p>
            <a:endParaRPr lang="en-US" dirty="0"/>
          </a:p>
          <a:p>
            <a:r>
              <a:rPr lang="en-US" b="1" dirty="0"/>
              <a:t>BackupExec, Commvault, and Veeam have the option of submitting a copy of the SQL Database.  </a:t>
            </a:r>
          </a:p>
          <a:p>
            <a:pPr lvl="1"/>
            <a:r>
              <a:rPr lang="en-US" b="1" dirty="0"/>
              <a:t>Because a small configuration change to SQL Server is required in order to allow scripts to connect, </a:t>
            </a:r>
            <a:r>
              <a:rPr lang="en-US" b="1" u="sng" dirty="0">
                <a:solidFill>
                  <a:srgbClr val="FF0000"/>
                </a:solidFill>
              </a:rPr>
              <a:t>95% of NPP assessments for BE, CV, and Veeam are down via a Database backup.</a:t>
            </a:r>
          </a:p>
          <a:p>
            <a:pPr lvl="1"/>
            <a:r>
              <a:rPr lang="en-US" b="1" dirty="0"/>
              <a:t>The User guide has step-by-step instructions for the required SQL Server configuration change and for backing up the database.</a:t>
            </a:r>
          </a:p>
          <a:p>
            <a:endParaRPr lang="en-US" b="1" dirty="0"/>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18</a:t>
            </a:fld>
            <a:endParaRPr lang="en-US"/>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5805" b="5805"/>
          <a:stretch>
            <a:fillRect/>
          </a:stretch>
        </p:blipFill>
        <p:spPr/>
      </p:pic>
      <p:sp>
        <p:nvSpPr>
          <p:cNvPr id="2" name="Rectangle: Rounded Corners 1">
            <a:extLst>
              <a:ext uri="{FF2B5EF4-FFF2-40B4-BE49-F238E27FC236}">
                <a16:creationId xmlns:a16="http://schemas.microsoft.com/office/drawing/2014/main" id="{1E134746-DBB0-439E-80B7-FE6AD6D478EC}"/>
              </a:ext>
            </a:extLst>
          </p:cNvPr>
          <p:cNvSpPr/>
          <p:nvPr/>
        </p:nvSpPr>
        <p:spPr bwMode="ltGray">
          <a:xfrm>
            <a:off x="7089616" y="3429000"/>
            <a:ext cx="4949984" cy="2667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32907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Return the file (zip or DB backup) to HPE</a:t>
            </a:r>
          </a:p>
        </p:txBody>
      </p:sp>
      <p:sp>
        <p:nvSpPr>
          <p:cNvPr id="2" name="Content Placeholder 1"/>
          <p:cNvSpPr>
            <a:spLocks noGrp="1"/>
          </p:cNvSpPr>
          <p:nvPr>
            <p:ph idx="1"/>
          </p:nvPr>
        </p:nvSpPr>
        <p:spPr/>
        <p:txBody>
          <a:bodyPr>
            <a:normAutofit/>
          </a:bodyPr>
          <a:lstStyle/>
          <a:p>
            <a:pPr marL="0" indent="0">
              <a:buNone/>
            </a:pPr>
            <a:endParaRPr lang="en-US" dirty="0"/>
          </a:p>
          <a:p>
            <a:pPr marL="0" indent="0">
              <a:buNone/>
            </a:pPr>
            <a:r>
              <a:rPr lang="en-US" dirty="0"/>
              <a:t>The zip file from a collection script can range in size from a few 100 KBs to a few 100 MBs</a:t>
            </a:r>
          </a:p>
          <a:p>
            <a:pPr marL="0" indent="0">
              <a:buNone/>
            </a:pPr>
            <a:r>
              <a:rPr lang="en-US" dirty="0"/>
              <a:t>SQL Database backups can range from a 10s of MB to a couple GB. </a:t>
            </a:r>
          </a:p>
          <a:p>
            <a:pPr marL="0" indent="0">
              <a:buNone/>
            </a:pPr>
            <a:endParaRPr lang="en-US" dirty="0"/>
          </a:p>
          <a:p>
            <a:pPr marL="0" indent="0">
              <a:buNone/>
            </a:pPr>
            <a:r>
              <a:rPr lang="en-US" dirty="0"/>
              <a:t>Options for uploading the file are: </a:t>
            </a:r>
          </a:p>
          <a:p>
            <a:pPr marL="0" indent="0">
              <a:buNone/>
            </a:pPr>
            <a:r>
              <a:rPr lang="en-US" dirty="0"/>
              <a:t> </a:t>
            </a:r>
          </a:p>
          <a:p>
            <a:r>
              <a:rPr lang="en-US" dirty="0"/>
              <a:t>Email smaller files directly to ninjaprotected@hpe.com</a:t>
            </a:r>
          </a:p>
          <a:p>
            <a:r>
              <a:rPr lang="en-US" dirty="0"/>
              <a:t>Request ftp site information from the support team</a:t>
            </a:r>
          </a:p>
          <a:p>
            <a:r>
              <a:rPr lang="en-US" dirty="0"/>
              <a:t>Request a </a:t>
            </a:r>
            <a:r>
              <a:rPr lang="en-US" dirty="0" err="1"/>
              <a:t>dropbox</a:t>
            </a:r>
            <a:r>
              <a:rPr lang="en-US" dirty="0"/>
              <a:t> link from the support team</a:t>
            </a:r>
          </a:p>
          <a:p>
            <a:pPr marL="411480" lvl="2" indent="0">
              <a:buNone/>
            </a:pPr>
            <a:endParaRPr lang="en-US" dirty="0"/>
          </a:p>
          <a:p>
            <a:pPr marL="411480" lvl="2" indent="0">
              <a:buNone/>
            </a:pPr>
            <a:endParaRPr lang="en-US" dirty="0"/>
          </a:p>
          <a:p>
            <a:pPr marL="228600" lvl="1" indent="0">
              <a:buNone/>
            </a:pPr>
            <a:endParaRPr lang="en-US" dirty="0"/>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19</a:t>
            </a:fld>
            <a:endParaRPr lang="en-US"/>
          </a:p>
        </p:txBody>
      </p:sp>
    </p:spTree>
    <p:extLst>
      <p:ext uri="{BB962C8B-B14F-4D97-AF65-F5344CB8AC3E}">
        <p14:creationId xmlns:p14="http://schemas.microsoft.com/office/powerpoint/2010/main" val="254620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16F8AB-BCEA-4347-8BA6-BE776009BC89}" type="slidenum">
              <a:rPr lang="en-US" smtClean="0"/>
              <a:pPr/>
              <a:t>2</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344150"/>
            <a:ext cx="11521280" cy="4810397"/>
          </a:xfrm>
          <a:prstGeom prst="rect">
            <a:avLst/>
          </a:prstGeom>
        </p:spPr>
      </p:pic>
      <p:sp>
        <p:nvSpPr>
          <p:cNvPr id="7" name="Text Placeholder 6"/>
          <p:cNvSpPr>
            <a:spLocks noGrp="1"/>
          </p:cNvSpPr>
          <p:nvPr>
            <p:ph type="body" sz="quarter" idx="14"/>
          </p:nvPr>
        </p:nvSpPr>
        <p:spPr>
          <a:xfrm>
            <a:off x="335360" y="5229200"/>
            <a:ext cx="6967807" cy="457200"/>
          </a:xfrm>
        </p:spPr>
        <p:txBody>
          <a:bodyPr/>
          <a:lstStyle/>
          <a:p>
            <a:endParaRPr lang="en-US" sz="1200" dirty="0"/>
          </a:p>
        </p:txBody>
      </p:sp>
      <p:sp>
        <p:nvSpPr>
          <p:cNvPr id="6" name="Title 4"/>
          <p:cNvSpPr txBox="1">
            <a:spLocks/>
          </p:cNvSpPr>
          <p:nvPr/>
        </p:nvSpPr>
        <p:spPr>
          <a:xfrm>
            <a:off x="591345" y="3068960"/>
            <a:ext cx="10988039" cy="90818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pPr algn="ctr"/>
            <a:endParaRPr lang="en-US" sz="4800" dirty="0">
              <a:solidFill>
                <a:schemeClr val="bg2"/>
              </a:solidFill>
            </a:endParaRPr>
          </a:p>
        </p:txBody>
      </p:sp>
      <p:sp>
        <p:nvSpPr>
          <p:cNvPr id="8" name="Text Placeholder 2"/>
          <p:cNvSpPr txBox="1">
            <a:spLocks/>
          </p:cNvSpPr>
          <p:nvPr/>
        </p:nvSpPr>
        <p:spPr>
          <a:xfrm>
            <a:off x="609441" y="5686400"/>
            <a:ext cx="10969943" cy="910952"/>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lnSpc>
                <a:spcPct val="0"/>
              </a:lnSpc>
              <a:buNone/>
            </a:pPr>
            <a:endParaRPr lang="en-US" dirty="0"/>
          </a:p>
        </p:txBody>
      </p:sp>
      <p:sp>
        <p:nvSpPr>
          <p:cNvPr id="9" name="Title 4"/>
          <p:cNvSpPr txBox="1">
            <a:spLocks/>
          </p:cNvSpPr>
          <p:nvPr/>
        </p:nvSpPr>
        <p:spPr>
          <a:xfrm>
            <a:off x="600392" y="3959792"/>
            <a:ext cx="10988039" cy="69334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pPr algn="ctr"/>
            <a:endParaRPr lang="en-US" sz="4000" dirty="0">
              <a:solidFill>
                <a:schemeClr val="bg2"/>
              </a:solidFill>
            </a:endParaRPr>
          </a:p>
        </p:txBody>
      </p:sp>
      <p:sp>
        <p:nvSpPr>
          <p:cNvPr id="10" name="Footer Placeholder 5"/>
          <p:cNvSpPr>
            <a:spLocks noGrp="1"/>
          </p:cNvSpPr>
          <p:nvPr>
            <p:ph type="ftr" sz="quarter" idx="11"/>
          </p:nvPr>
        </p:nvSpPr>
        <p:spPr>
          <a:xfrm>
            <a:off x="6934200" y="6426104"/>
            <a:ext cx="4025198" cy="210312"/>
          </a:xfrm>
        </p:spPr>
        <p:txBody>
          <a:bodyPr/>
          <a:lstStyle/>
          <a:p>
            <a:r>
              <a:rPr lang="en-US" dirty="0"/>
              <a:t>TSS 2018 | HPE &amp; Partner Confidential </a:t>
            </a:r>
          </a:p>
        </p:txBody>
      </p:sp>
      <p:sp>
        <p:nvSpPr>
          <p:cNvPr id="23" name="TextBox 22"/>
          <p:cNvSpPr txBox="1"/>
          <p:nvPr/>
        </p:nvSpPr>
        <p:spPr>
          <a:xfrm rot="21004725">
            <a:off x="580079" y="1663070"/>
            <a:ext cx="918769" cy="412838"/>
          </a:xfrm>
          <a:prstGeom prst="rect">
            <a:avLst/>
          </a:prstGeom>
          <a:noFill/>
        </p:spPr>
        <p:txBody>
          <a:bodyPr wrap="none" lIns="0" tIns="0" rIns="0" bIns="0" rtlCol="0">
            <a:noAutofit/>
          </a:bodyPr>
          <a:lstStyle/>
          <a:p>
            <a:pPr>
              <a:lnSpc>
                <a:spcPct val="90000"/>
              </a:lnSpc>
            </a:pPr>
            <a:endParaRPr lang="en-GB" sz="4800" dirty="0">
              <a:solidFill>
                <a:schemeClr val="accent3"/>
              </a:solidFill>
              <a:latin typeface="Rage Italic" panose="03070502040507070304" pitchFamily="66" charset="0"/>
            </a:endParaRPr>
          </a:p>
        </p:txBody>
      </p:sp>
    </p:spTree>
    <p:extLst>
      <p:ext uri="{BB962C8B-B14F-4D97-AF65-F5344CB8AC3E}">
        <p14:creationId xmlns:p14="http://schemas.microsoft.com/office/powerpoint/2010/main" val="308652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NinjaProtected</a:t>
            </a:r>
            <a:r>
              <a:rPr lang="en-US" dirty="0"/>
              <a:t>+ Deliverables</a:t>
            </a:r>
          </a:p>
        </p:txBody>
      </p:sp>
      <p:sp>
        <p:nvSpPr>
          <p:cNvPr id="5" name="Footer Placeholder 4"/>
          <p:cNvSpPr>
            <a:spLocks noGrp="1"/>
          </p:cNvSpPr>
          <p:nvPr>
            <p:ph type="ftr" sz="quarter" idx="11"/>
          </p:nvPr>
        </p:nvSpPr>
        <p:spPr/>
        <p:txBody>
          <a:bodyPr/>
          <a:lstStyle/>
          <a:p>
            <a:r>
              <a:rPr lang="en-US" dirty="0">
                <a:solidFill>
                  <a:prstClr val="black"/>
                </a:solidFill>
              </a:rPr>
              <a:t>© Copyright 2016 Hewlett-Packard Development Company, L.P.  The information contained herein is subject to change without notice.</a:t>
            </a:r>
          </a:p>
        </p:txBody>
      </p:sp>
      <p:graphicFrame>
        <p:nvGraphicFramePr>
          <p:cNvPr id="4" name="Table 3"/>
          <p:cNvGraphicFramePr>
            <a:graphicFrameLocks noGrp="1"/>
          </p:cNvGraphicFramePr>
          <p:nvPr>
            <p:extLst/>
          </p:nvPr>
        </p:nvGraphicFramePr>
        <p:xfrm>
          <a:off x="581847" y="1676400"/>
          <a:ext cx="9933754" cy="292759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5934349">
                  <a:extLst>
                    <a:ext uri="{9D8B030D-6E8A-4147-A177-3AD203B41FA5}">
                      <a16:colId xmlns:a16="http://schemas.microsoft.com/office/drawing/2014/main" val="20000"/>
                    </a:ext>
                  </a:extLst>
                </a:gridCol>
                <a:gridCol w="3999405">
                  <a:extLst>
                    <a:ext uri="{9D8B030D-6E8A-4147-A177-3AD203B41FA5}">
                      <a16:colId xmlns:a16="http://schemas.microsoft.com/office/drawing/2014/main" val="20001"/>
                    </a:ext>
                  </a:extLst>
                </a:gridCol>
              </a:tblGrid>
              <a:tr h="304564">
                <a:tc>
                  <a:txBody>
                    <a:bodyPr/>
                    <a:lstStyle/>
                    <a:p>
                      <a:r>
                        <a:rPr lang="en-US" sz="1800" dirty="0"/>
                        <a:t>Deliverable</a:t>
                      </a:r>
                    </a:p>
                  </a:txBody>
                  <a:tcPr marL="67953" marR="67953" marT="33977" marB="33977">
                    <a:solidFill>
                      <a:srgbClr val="425563"/>
                    </a:solidFill>
                  </a:tcPr>
                </a:tc>
                <a:tc>
                  <a:txBody>
                    <a:bodyPr/>
                    <a:lstStyle/>
                    <a:p>
                      <a:r>
                        <a:rPr lang="en-US" sz="1800" dirty="0"/>
                        <a:t>Target Audience</a:t>
                      </a:r>
                    </a:p>
                  </a:txBody>
                  <a:tcPr marL="67953" marR="67953" marT="33977" marB="33977">
                    <a:solidFill>
                      <a:srgbClr val="425563"/>
                    </a:solidFill>
                  </a:tcPr>
                </a:tc>
                <a:extLst>
                  <a:ext uri="{0D108BD9-81ED-4DB2-BD59-A6C34878D82A}">
                    <a16:rowId xmlns:a16="http://schemas.microsoft.com/office/drawing/2014/main" val="10000"/>
                  </a:ext>
                </a:extLst>
              </a:tr>
              <a:tr h="333596">
                <a:tc>
                  <a:txBody>
                    <a:bodyPr/>
                    <a:lstStyle/>
                    <a:p>
                      <a:r>
                        <a:rPr lang="en-US" sz="1600" kern="1200" dirty="0"/>
                        <a:t>Executive Report</a:t>
                      </a:r>
                      <a:endParaRPr lang="en-US" sz="1600" dirty="0"/>
                    </a:p>
                  </a:txBody>
                  <a:tcPr marL="67953" marR="67953" marT="33977" marB="33977"/>
                </a:tc>
                <a:tc>
                  <a:txBody>
                    <a:bodyPr/>
                    <a:lstStyle/>
                    <a:p>
                      <a:r>
                        <a:rPr lang="en-US" sz="1600" dirty="0"/>
                        <a:t>Customers</a:t>
                      </a:r>
                      <a:r>
                        <a:rPr lang="en-US" sz="1600" baseline="0" dirty="0"/>
                        <a:t> </a:t>
                      </a:r>
                      <a:endParaRPr lang="en-US" sz="1600" dirty="0"/>
                    </a:p>
                  </a:txBody>
                  <a:tcPr marL="67953" marR="67953" marT="33977" marB="33977"/>
                </a:tc>
                <a:extLst>
                  <a:ext uri="{0D108BD9-81ED-4DB2-BD59-A6C34878D82A}">
                    <a16:rowId xmlns:a16="http://schemas.microsoft.com/office/drawing/2014/main" val="10001"/>
                  </a:ext>
                </a:extLst>
              </a:tr>
              <a:tr h="334851">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kern="1200" dirty="0"/>
                        <a:t>Recovery</a:t>
                      </a:r>
                      <a:r>
                        <a:rPr lang="en-US" sz="1600" kern="1200" baseline="0" dirty="0"/>
                        <a:t> Manager Central Report</a:t>
                      </a:r>
                      <a:endParaRPr lang="en-US" sz="1600" kern="1200" dirty="0">
                        <a:solidFill>
                          <a:schemeClr val="dk1"/>
                        </a:solidFill>
                        <a:latin typeface="+mn-lt"/>
                        <a:ea typeface="+mn-ea"/>
                        <a:cs typeface="+mn-cs"/>
                      </a:endParaRPr>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1600" dirty="0"/>
                        <a:t>Customers</a:t>
                      </a:r>
                      <a:r>
                        <a:rPr lang="en-US" sz="1600" baseline="0" dirty="0"/>
                        <a:t> </a:t>
                      </a:r>
                      <a:endParaRPr lang="en-US" sz="1600" dirty="0"/>
                    </a:p>
                  </a:txBody>
                  <a:tcPr marL="67953" marR="67953" marT="33977" marB="33977"/>
                </a:tc>
                <a:extLst>
                  <a:ext uri="{0D108BD9-81ED-4DB2-BD59-A6C34878D82A}">
                    <a16:rowId xmlns:a16="http://schemas.microsoft.com/office/drawing/2014/main" val="10002"/>
                  </a:ext>
                </a:extLst>
              </a:tr>
              <a:tr h="347729">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kern="1200" dirty="0"/>
                        <a:t>Detailed Report</a:t>
                      </a:r>
                      <a:endParaRPr lang="en-US" sz="1600" kern="1200" dirty="0">
                        <a:solidFill>
                          <a:schemeClr val="dk1"/>
                        </a:solidFill>
                        <a:latin typeface="+mn-lt"/>
                        <a:ea typeface="+mn-ea"/>
                        <a:cs typeface="+mn-cs"/>
                      </a:endParaRPr>
                    </a:p>
                  </a:txBody>
                  <a:tcPr marL="67953" marR="67953" marT="33977" marB="33977"/>
                </a:tc>
                <a:tc>
                  <a:txBody>
                    <a:bodyPr/>
                    <a:lstStyle/>
                    <a:p>
                      <a:r>
                        <a:rPr lang="en-US" sz="1600" dirty="0"/>
                        <a:t>Partners | Sales Team</a:t>
                      </a:r>
                    </a:p>
                  </a:txBody>
                  <a:tcPr marL="67953" marR="67953" marT="33977" marB="33977"/>
                </a:tc>
                <a:extLst>
                  <a:ext uri="{0D108BD9-81ED-4DB2-BD59-A6C34878D82A}">
                    <a16:rowId xmlns:a16="http://schemas.microsoft.com/office/drawing/2014/main" val="10003"/>
                  </a:ext>
                </a:extLst>
              </a:tr>
              <a:tr h="321972">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kern="1200" dirty="0"/>
                        <a:t>XML/CSV Storage Sizing Report  (for use with Storage Sizer) </a:t>
                      </a:r>
                      <a:endParaRPr lang="en-US" sz="1600" kern="1200" dirty="0">
                        <a:solidFill>
                          <a:schemeClr val="dk1"/>
                        </a:solidFill>
                        <a:latin typeface="+mn-lt"/>
                        <a:ea typeface="+mn-ea"/>
                        <a:cs typeface="+mn-cs"/>
                      </a:endParaRPr>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1600" dirty="0"/>
                        <a:t>Partners | Sales Team</a:t>
                      </a:r>
                    </a:p>
                  </a:txBody>
                  <a:tcPr marL="67953" marR="67953" marT="33977" marB="33977"/>
                </a:tc>
                <a:extLst>
                  <a:ext uri="{0D108BD9-81ED-4DB2-BD59-A6C34878D82A}">
                    <a16:rowId xmlns:a16="http://schemas.microsoft.com/office/drawing/2014/main" val="10004"/>
                  </a:ext>
                </a:extLst>
              </a:tr>
              <a:tr h="304564">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kern="1200" dirty="0"/>
                        <a:t>Workshop material</a:t>
                      </a:r>
                      <a:r>
                        <a:rPr lang="en-US" sz="1600" kern="1200" baseline="0" dirty="0"/>
                        <a:t> &amp; Report ‘Instruction Sheets’</a:t>
                      </a:r>
                      <a:endParaRPr lang="en-US" sz="1600" kern="1200" dirty="0">
                        <a:solidFill>
                          <a:schemeClr val="dk1"/>
                        </a:solidFill>
                        <a:latin typeface="+mn-lt"/>
                        <a:ea typeface="+mn-ea"/>
                        <a:cs typeface="+mn-cs"/>
                      </a:endParaRPr>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r>
                        <a:rPr lang="en-US" sz="1600" dirty="0"/>
                        <a:t>Partners | Sales Team</a:t>
                      </a:r>
                    </a:p>
                  </a:txBody>
                  <a:tcPr marL="67953" marR="67953" marT="33977" marB="33977"/>
                </a:tc>
                <a:extLst>
                  <a:ext uri="{0D108BD9-81ED-4DB2-BD59-A6C34878D82A}">
                    <a16:rowId xmlns:a16="http://schemas.microsoft.com/office/drawing/2014/main" val="10005"/>
                  </a:ext>
                </a:extLst>
              </a:tr>
              <a:tr h="304564">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endParaRPr lang="en-US" sz="1600" dirty="0"/>
                    </a:p>
                  </a:txBody>
                  <a:tcPr marL="67953" marR="67953" marT="33977" marB="33977"/>
                </a:tc>
                <a:extLst>
                  <a:ext uri="{0D108BD9-81ED-4DB2-BD59-A6C34878D82A}">
                    <a16:rowId xmlns:a16="http://schemas.microsoft.com/office/drawing/2014/main" val="10006"/>
                  </a:ext>
                </a:extLst>
              </a:tr>
              <a:tr h="304564">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endParaRPr lang="en-US" sz="1600" dirty="0"/>
                    </a:p>
                  </a:txBody>
                  <a:tcPr marL="67953" marR="67953" marT="33977" marB="33977"/>
                </a:tc>
                <a:extLst>
                  <a:ext uri="{0D108BD9-81ED-4DB2-BD59-A6C34878D82A}">
                    <a16:rowId xmlns:a16="http://schemas.microsoft.com/office/drawing/2014/main" val="10007"/>
                  </a:ext>
                </a:extLst>
              </a:tr>
              <a:tr h="304564">
                <a:tc>
                  <a:txBody>
                    <a:bodyPr/>
                    <a:lstStyle/>
                    <a:p>
                      <a:endParaRPr lang="en-US" sz="1600" dirty="0"/>
                    </a:p>
                  </a:txBody>
                  <a:tcPr marL="67953" marR="67953" marT="33977" marB="33977"/>
                </a:tc>
                <a:tc>
                  <a:txBody>
                    <a:bodyPr/>
                    <a:lstStyle/>
                    <a:p>
                      <a:pPr marL="0" marR="0" indent="0" algn="l" defTabSz="914126" rtl="0" eaLnBrk="1" fontAlgn="auto" latinLnBrk="0" hangingPunct="1">
                        <a:lnSpc>
                          <a:spcPct val="100000"/>
                        </a:lnSpc>
                        <a:spcBef>
                          <a:spcPts val="0"/>
                        </a:spcBef>
                        <a:spcAft>
                          <a:spcPts val="0"/>
                        </a:spcAft>
                        <a:buClrTx/>
                        <a:buSzTx/>
                        <a:buFontTx/>
                        <a:buNone/>
                        <a:tabLst/>
                        <a:defRPr/>
                      </a:pPr>
                      <a:endParaRPr lang="en-US" sz="1600" dirty="0"/>
                    </a:p>
                  </a:txBody>
                  <a:tcPr marL="67953" marR="67953" marT="33977" marB="3397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297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Report</a:t>
            </a:r>
          </a:p>
        </p:txBody>
      </p:sp>
      <p:sp>
        <p:nvSpPr>
          <p:cNvPr id="3" name="Text Placeholder 2"/>
          <p:cNvSpPr>
            <a:spLocks noGrp="1"/>
          </p:cNvSpPr>
          <p:nvPr>
            <p:ph type="body" sz="quarter" idx="16"/>
          </p:nvPr>
        </p:nvSpPr>
        <p:spPr>
          <a:xfrm>
            <a:off x="7315200" y="1898469"/>
            <a:ext cx="4568984" cy="4191000"/>
          </a:xfrm>
        </p:spPr>
        <p:txBody>
          <a:bodyPr/>
          <a:lstStyle/>
          <a:p>
            <a:r>
              <a:rPr lang="en-US" dirty="0"/>
              <a:t>15 page report intended for the customer</a:t>
            </a:r>
          </a:p>
          <a:p>
            <a:r>
              <a:rPr lang="en-US" dirty="0"/>
              <a:t>This is one of the primary incentives for a customer to allow you to run the collectors</a:t>
            </a:r>
          </a:p>
          <a:p>
            <a:r>
              <a:rPr lang="en-US" dirty="0"/>
              <a:t>Contains:</a:t>
            </a:r>
          </a:p>
          <a:p>
            <a:pPr lvl="1"/>
            <a:r>
              <a:rPr lang="en-US" dirty="0"/>
              <a:t>Stats and information about the backup environment</a:t>
            </a:r>
          </a:p>
          <a:p>
            <a:pPr lvl="1"/>
            <a:r>
              <a:rPr lang="en-US" dirty="0"/>
              <a:t>StoreOnce and RMC positioning information</a:t>
            </a:r>
          </a:p>
          <a:p>
            <a:pPr lvl="1"/>
            <a:r>
              <a:rPr lang="en-US" b="1" dirty="0"/>
              <a:t>Get Protected Guarantee program status</a:t>
            </a:r>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21</a:t>
            </a:fld>
            <a:endParaRPr lang="en-US"/>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3783" r="-13783"/>
          <a:stretch/>
        </p:blipFill>
        <p:spPr/>
      </p:pic>
    </p:spTree>
    <p:extLst>
      <p:ext uri="{BB962C8B-B14F-4D97-AF65-F5344CB8AC3E}">
        <p14:creationId xmlns:p14="http://schemas.microsoft.com/office/powerpoint/2010/main" val="262018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Executive Report</a:t>
            </a:r>
          </a:p>
        </p:txBody>
      </p:sp>
      <p:sp>
        <p:nvSpPr>
          <p:cNvPr id="2" name="Content Placeholder 1"/>
          <p:cNvSpPr>
            <a:spLocks noGrp="1"/>
          </p:cNvSpPr>
          <p:nvPr>
            <p:ph idx="1"/>
          </p:nvPr>
        </p:nvSpPr>
        <p:spPr/>
        <p:txBody>
          <a:bodyPr>
            <a:normAutofit/>
          </a:bodyPr>
          <a:lstStyle/>
          <a:p>
            <a:pPr marL="0" indent="0">
              <a:buNone/>
            </a:pPr>
            <a:endParaRPr lang="en-US" dirty="0"/>
          </a:p>
          <a:p>
            <a:pPr lvl="2"/>
            <a:endParaRPr lang="en-US" dirty="0"/>
          </a:p>
          <a:p>
            <a:pPr marL="594360" lvl="3" indent="0">
              <a:buNone/>
            </a:pPr>
            <a:endParaRPr lang="en-US" dirty="0"/>
          </a:p>
          <a:p>
            <a:pPr marL="411480" lvl="2" indent="0">
              <a:buNone/>
            </a:pPr>
            <a:endParaRPr lang="en-US" dirty="0"/>
          </a:p>
          <a:p>
            <a:pPr marL="411480" lvl="2" indent="0">
              <a:buNone/>
            </a:pPr>
            <a:endParaRPr lang="en-US" dirty="0"/>
          </a:p>
          <a:p>
            <a:pPr marL="228600" lvl="1" indent="0">
              <a:buNone/>
            </a:pPr>
            <a:endParaRPr lang="en-US" dirty="0"/>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 y="3874039"/>
            <a:ext cx="4686459" cy="21742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 y="1684515"/>
            <a:ext cx="4686459" cy="2131375"/>
          </a:xfrm>
          <a:prstGeom prst="rect">
            <a:avLst/>
          </a:prstGeom>
        </p:spPr>
      </p:pic>
      <p:pic>
        <p:nvPicPr>
          <p:cNvPr id="7" name="0 Imagen" descr="/tmp/ExecjVpDhP/a2c9436872.png"/>
          <p:cNvPicPr/>
          <p:nvPr/>
        </p:nvPicPr>
        <p:blipFill>
          <a:blip r:embed="rId5" cstate="print"/>
          <a:stretch>
            <a:fillRect/>
          </a:stretch>
        </p:blipFill>
        <p:spPr>
          <a:xfrm>
            <a:off x="5619750" y="813162"/>
            <a:ext cx="4762500" cy="3009900"/>
          </a:xfrm>
          <a:prstGeom prst="rect">
            <a:avLst/>
          </a:prstGeom>
        </p:spPr>
      </p:pic>
      <p:pic>
        <p:nvPicPr>
          <p:cNvPr id="9" name="Picture 8"/>
          <p:cNvPicPr>
            <a:picLocks noChangeAspect="1"/>
          </p:cNvPicPr>
          <p:nvPr/>
        </p:nvPicPr>
        <p:blipFill>
          <a:blip r:embed="rId6"/>
          <a:stretch>
            <a:fillRect/>
          </a:stretch>
        </p:blipFill>
        <p:spPr>
          <a:xfrm>
            <a:off x="6255025" y="3809999"/>
            <a:ext cx="4033767" cy="2843335"/>
          </a:xfrm>
          <a:prstGeom prst="rect">
            <a:avLst/>
          </a:prstGeom>
        </p:spPr>
      </p:pic>
    </p:spTree>
    <p:extLst>
      <p:ext uri="{BB962C8B-B14F-4D97-AF65-F5344CB8AC3E}">
        <p14:creationId xmlns:p14="http://schemas.microsoft.com/office/powerpoint/2010/main" val="10569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Executive Report</a:t>
            </a:r>
          </a:p>
        </p:txBody>
      </p:sp>
      <p:sp>
        <p:nvSpPr>
          <p:cNvPr id="2" name="Content Placeholder 1"/>
          <p:cNvSpPr>
            <a:spLocks noGrp="1"/>
          </p:cNvSpPr>
          <p:nvPr>
            <p:ph idx="1"/>
          </p:nvPr>
        </p:nvSpPr>
        <p:spPr/>
        <p:txBody>
          <a:bodyPr>
            <a:normAutofit/>
          </a:bodyPr>
          <a:lstStyle/>
          <a:p>
            <a:pPr marL="0" indent="0">
              <a:buNone/>
            </a:pPr>
            <a:endParaRPr lang="en-US" dirty="0"/>
          </a:p>
          <a:p>
            <a:pPr lvl="2"/>
            <a:endParaRPr lang="en-US" dirty="0"/>
          </a:p>
          <a:p>
            <a:pPr marL="594360" lvl="3" indent="0">
              <a:buNone/>
            </a:pPr>
            <a:endParaRPr lang="en-US" dirty="0"/>
          </a:p>
          <a:p>
            <a:pPr marL="411480" lvl="2" indent="0">
              <a:buNone/>
            </a:pPr>
            <a:endParaRPr lang="en-US" dirty="0"/>
          </a:p>
          <a:p>
            <a:pPr marL="411480" lvl="2" indent="0">
              <a:buNone/>
            </a:pPr>
            <a:endParaRPr lang="en-US" dirty="0"/>
          </a:p>
          <a:p>
            <a:pPr marL="228600" lvl="1" indent="0">
              <a:buNone/>
            </a:pPr>
            <a:endParaRPr lang="en-US" dirty="0"/>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23</a:t>
            </a:fld>
            <a:endParaRPr lang="en-US"/>
          </a:p>
        </p:txBody>
      </p:sp>
      <p:pic>
        <p:nvPicPr>
          <p:cNvPr id="5" name="Picture 4"/>
          <p:cNvPicPr>
            <a:picLocks noChangeAspect="1"/>
          </p:cNvPicPr>
          <p:nvPr/>
        </p:nvPicPr>
        <p:blipFill>
          <a:blip r:embed="rId3"/>
          <a:stretch>
            <a:fillRect/>
          </a:stretch>
        </p:blipFill>
        <p:spPr>
          <a:xfrm>
            <a:off x="685800" y="4191000"/>
            <a:ext cx="4610100" cy="1504950"/>
          </a:xfrm>
          <a:prstGeom prst="rect">
            <a:avLst/>
          </a:prstGeom>
        </p:spPr>
      </p:pic>
      <p:pic>
        <p:nvPicPr>
          <p:cNvPr id="6" name="Picture 5"/>
          <p:cNvPicPr>
            <a:picLocks noChangeAspect="1"/>
          </p:cNvPicPr>
          <p:nvPr/>
        </p:nvPicPr>
        <p:blipFill>
          <a:blip r:embed="rId4"/>
          <a:stretch>
            <a:fillRect/>
          </a:stretch>
        </p:blipFill>
        <p:spPr>
          <a:xfrm>
            <a:off x="933450" y="1314450"/>
            <a:ext cx="4362450" cy="2724150"/>
          </a:xfrm>
          <a:prstGeom prst="rect">
            <a:avLst/>
          </a:prstGeom>
        </p:spPr>
      </p:pic>
      <p:pic>
        <p:nvPicPr>
          <p:cNvPr id="7" name="0 Imagen"/>
          <p:cNvPicPr/>
          <p:nvPr/>
        </p:nvPicPr>
        <p:blipFill>
          <a:blip r:embed="rId5">
            <a:extLst>
              <a:ext uri="{28A0092B-C50C-407E-A947-70E740481C1C}">
                <a14:useLocalDpi xmlns:a14="http://schemas.microsoft.com/office/drawing/2010/main" val="0"/>
              </a:ext>
            </a:extLst>
          </a:blip>
          <a:stretch>
            <a:fillRect/>
          </a:stretch>
        </p:blipFill>
        <p:spPr>
          <a:xfrm>
            <a:off x="5619750" y="1274766"/>
            <a:ext cx="5200650" cy="237791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1" y="3823062"/>
            <a:ext cx="5105400" cy="244331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7846" y="989458"/>
            <a:ext cx="2716266" cy="5386495"/>
          </a:xfrm>
          <a:prstGeom prst="rect">
            <a:avLst/>
          </a:prstGeom>
        </p:spPr>
      </p:pic>
    </p:spTree>
    <p:extLst>
      <p:ext uri="{BB962C8B-B14F-4D97-AF65-F5344CB8AC3E}">
        <p14:creationId xmlns:p14="http://schemas.microsoft.com/office/powerpoint/2010/main" val="40077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551543"/>
            <a:ext cx="11280140" cy="387798"/>
          </a:xfrm>
        </p:spPr>
        <p:txBody>
          <a:bodyPr/>
          <a:lstStyle/>
          <a:p>
            <a:r>
              <a:rPr lang="en-US" dirty="0">
                <a:solidFill>
                  <a:schemeClr val="tx1"/>
                </a:solidFill>
              </a:rPr>
              <a:t>Get Protected Guarantee Program</a:t>
            </a:r>
            <a:endParaRPr lang="en-US" dirty="0"/>
          </a:p>
        </p:txBody>
      </p:sp>
      <p:sp>
        <p:nvSpPr>
          <p:cNvPr id="6" name="Content Placeholder 5"/>
          <p:cNvSpPr>
            <a:spLocks noGrp="1"/>
          </p:cNvSpPr>
          <p:nvPr>
            <p:ph sz="quarter" idx="16"/>
          </p:nvPr>
        </p:nvSpPr>
        <p:spPr>
          <a:xfrm>
            <a:off x="628880" y="1582335"/>
            <a:ext cx="5533779" cy="4024304"/>
          </a:xfrm>
        </p:spPr>
        <p:txBody>
          <a:bodyPr>
            <a:normAutofit/>
          </a:bodyPr>
          <a:lstStyle/>
          <a:p>
            <a:pPr marL="0" indent="0">
              <a:lnSpc>
                <a:spcPct val="100000"/>
              </a:lnSpc>
              <a:spcAft>
                <a:spcPts val="1200"/>
              </a:spcAft>
              <a:buNone/>
            </a:pPr>
            <a:r>
              <a:rPr lang="en-US" sz="2400" b="1" dirty="0">
                <a:solidFill>
                  <a:srgbClr val="00B388"/>
                </a:solidFill>
              </a:rPr>
              <a:t>Details</a:t>
            </a:r>
            <a:endParaRPr lang="en-US" sz="6000" b="1" dirty="0">
              <a:solidFill>
                <a:srgbClr val="00B388"/>
              </a:solidFill>
            </a:endParaRPr>
          </a:p>
          <a:p>
            <a:pPr marL="309026" indent="-306910">
              <a:lnSpc>
                <a:spcPct val="100000"/>
              </a:lnSpc>
              <a:spcBef>
                <a:spcPts val="0"/>
              </a:spcBef>
              <a:spcAft>
                <a:spcPts val="2400"/>
              </a:spcAft>
              <a:buFont typeface="Arial" pitchFamily="34" charset="0"/>
              <a:buChar char="•"/>
            </a:pPr>
            <a:r>
              <a:rPr lang="en-US" dirty="0"/>
              <a:t>Applies to </a:t>
            </a:r>
            <a:r>
              <a:rPr lang="en-US" u="sng" dirty="0"/>
              <a:t>an</a:t>
            </a:r>
            <a:r>
              <a:rPr lang="en-US" dirty="0"/>
              <a:t>y new HPE StoreOnce System including StoreOnce VSA</a:t>
            </a:r>
          </a:p>
          <a:p>
            <a:pPr marL="304792" lvl="1" indent="-304792">
              <a:lnSpc>
                <a:spcPct val="100000"/>
              </a:lnSpc>
              <a:spcBef>
                <a:spcPts val="0"/>
              </a:spcBef>
              <a:spcAft>
                <a:spcPts val="2400"/>
              </a:spcAft>
              <a:buFont typeface="Arial" pitchFamily="34" charset="0"/>
              <a:buChar char="•"/>
            </a:pPr>
            <a:r>
              <a:rPr lang="en-US" sz="1800" dirty="0">
                <a:solidFill>
                  <a:schemeClr val="tx1"/>
                </a:solidFill>
              </a:rPr>
              <a:t>Data types include file </a:t>
            </a:r>
            <a:r>
              <a:rPr lang="en-US" sz="1800" dirty="0"/>
              <a:t>servers, MS Exchange, and virtual machines (using agentless backup methods)</a:t>
            </a:r>
            <a:endParaRPr lang="en-US" sz="2000" dirty="0"/>
          </a:p>
          <a:p>
            <a:pPr marL="304792" lvl="1" indent="-304792">
              <a:lnSpc>
                <a:spcPct val="100000"/>
              </a:lnSpc>
              <a:spcBef>
                <a:spcPts val="0"/>
              </a:spcBef>
              <a:spcAft>
                <a:spcPts val="2400"/>
              </a:spcAft>
              <a:buFont typeface="Arial" pitchFamily="34" charset="0"/>
              <a:buChar char="•"/>
            </a:pPr>
            <a:r>
              <a:rPr lang="en-US" sz="1800" dirty="0"/>
              <a:t>Audio and video files cannot exceed 10% of the total data within a backup </a:t>
            </a:r>
          </a:p>
          <a:p>
            <a:pPr marL="309026" indent="-306910">
              <a:lnSpc>
                <a:spcPct val="100000"/>
              </a:lnSpc>
              <a:spcBef>
                <a:spcPts val="0"/>
              </a:spcBef>
              <a:spcAft>
                <a:spcPts val="2400"/>
              </a:spcAft>
              <a:buFont typeface="Arial" pitchFamily="34" charset="0"/>
              <a:buChar char="•"/>
            </a:pPr>
            <a:r>
              <a:rPr lang="en-US" dirty="0"/>
              <a:t>If the guarantee is not met, HPE will make up the difference with additional capacity and support</a:t>
            </a:r>
          </a:p>
          <a:p>
            <a:pPr>
              <a:buNone/>
            </a:pPr>
            <a:endParaRPr lang="en-US" sz="2133" dirty="0"/>
          </a:p>
        </p:txBody>
      </p:sp>
      <p:sp>
        <p:nvSpPr>
          <p:cNvPr id="11" name="Content Placeholder 10"/>
          <p:cNvSpPr>
            <a:spLocks noGrp="1"/>
          </p:cNvSpPr>
          <p:nvPr>
            <p:ph sz="quarter" idx="17"/>
          </p:nvPr>
        </p:nvSpPr>
        <p:spPr>
          <a:xfrm>
            <a:off x="6435612" y="1582335"/>
            <a:ext cx="5470653" cy="3746907"/>
          </a:xfrm>
        </p:spPr>
        <p:txBody>
          <a:bodyPr>
            <a:normAutofit/>
          </a:bodyPr>
          <a:lstStyle/>
          <a:p>
            <a:pPr marL="0" indent="0">
              <a:lnSpc>
                <a:spcPct val="100000"/>
              </a:lnSpc>
              <a:spcBef>
                <a:spcPts val="0"/>
              </a:spcBef>
              <a:buNone/>
            </a:pPr>
            <a:r>
              <a:rPr lang="en-US" sz="2400" b="1" dirty="0">
                <a:solidFill>
                  <a:srgbClr val="00B388"/>
                </a:solidFill>
              </a:rPr>
              <a:t>Deployment requirements</a:t>
            </a:r>
            <a:endParaRPr lang="en-US" sz="1600" b="1" dirty="0">
              <a:solidFill>
                <a:srgbClr val="00B388"/>
              </a:solidFill>
            </a:endParaRPr>
          </a:p>
          <a:p>
            <a:pPr marL="228594" indent="-228594">
              <a:spcAft>
                <a:spcPts val="600"/>
              </a:spcAft>
              <a:buFont typeface="Arial" pitchFamily="34" charset="0"/>
              <a:buChar char="•"/>
            </a:pPr>
            <a:r>
              <a:rPr lang="en-US" dirty="0"/>
              <a:t>Backup applications supported include:</a:t>
            </a:r>
          </a:p>
          <a:p>
            <a:pPr marL="228600" lvl="1" indent="0">
              <a:spcBef>
                <a:spcPts val="0"/>
              </a:spcBef>
              <a:buNone/>
            </a:pPr>
            <a:r>
              <a:rPr lang="en-US" dirty="0"/>
              <a:t>- HPE Data Protector</a:t>
            </a:r>
          </a:p>
          <a:p>
            <a:pPr marL="228600" lvl="1" indent="0">
              <a:lnSpc>
                <a:spcPct val="100000"/>
              </a:lnSpc>
              <a:spcBef>
                <a:spcPts val="0"/>
              </a:spcBef>
              <a:spcAft>
                <a:spcPts val="1200"/>
              </a:spcAft>
              <a:buNone/>
            </a:pPr>
            <a:r>
              <a:rPr lang="en-US" dirty="0"/>
              <a:t>- Veritas NetBackup</a:t>
            </a:r>
          </a:p>
          <a:p>
            <a:pPr marL="228594" indent="-228594">
              <a:spcAft>
                <a:spcPts val="1200"/>
              </a:spcAft>
              <a:buFont typeface="Arial" pitchFamily="34" charset="0"/>
              <a:buChar char="•"/>
            </a:pPr>
            <a:r>
              <a:rPr lang="en-US" dirty="0"/>
              <a:t>Daily and weekly full backups for at least 90 days required for 95% guarantee</a:t>
            </a:r>
          </a:p>
          <a:p>
            <a:pPr marL="228594" indent="-228594">
              <a:spcAft>
                <a:spcPts val="1200"/>
              </a:spcAft>
              <a:buFont typeface="Arial" pitchFamily="34" charset="0"/>
              <a:buChar char="•"/>
            </a:pPr>
            <a:r>
              <a:rPr lang="en-US" sz="1800" dirty="0">
                <a:solidFill>
                  <a:schemeClr val="tx1"/>
                </a:solidFill>
              </a:rPr>
              <a:t>Daily </a:t>
            </a:r>
            <a:r>
              <a:rPr lang="en-US" sz="1800" dirty="0"/>
              <a:t>incremental backups and weekly full backups for at least 90 days can qualify for a 90% guarantee</a:t>
            </a:r>
          </a:p>
          <a:p>
            <a:pPr marL="228594" lvl="1" indent="-228594">
              <a:buFont typeface="Arial" pitchFamily="34" charset="0"/>
              <a:buChar char="•"/>
            </a:pPr>
            <a:r>
              <a:rPr lang="en-US" sz="1800" b="0" dirty="0">
                <a:solidFill>
                  <a:schemeClr val="tx1"/>
                </a:solidFill>
              </a:rPr>
              <a:t>HPE </a:t>
            </a:r>
            <a:r>
              <a:rPr lang="en-US" sz="1800" b="0" dirty="0" err="1">
                <a:solidFill>
                  <a:schemeClr val="tx1"/>
                </a:solidFill>
              </a:rPr>
              <a:t>NinjaProtected</a:t>
            </a:r>
            <a:r>
              <a:rPr lang="en-US" sz="1800" dirty="0">
                <a:solidFill>
                  <a:schemeClr val="tx1"/>
                </a:solidFill>
              </a:rPr>
              <a:t> + </a:t>
            </a:r>
            <a:r>
              <a:rPr lang="en-US" sz="1800" b="0" dirty="0">
                <a:solidFill>
                  <a:schemeClr val="tx1"/>
                </a:solidFill>
              </a:rPr>
              <a:t>tool will be run before and after installation to determine if guarantee was met</a:t>
            </a:r>
          </a:p>
          <a:p>
            <a:endParaRPr lang="en-US" dirty="0"/>
          </a:p>
        </p:txBody>
      </p:sp>
      <p:sp>
        <p:nvSpPr>
          <p:cNvPr id="10" name="Subtitle 9"/>
          <p:cNvSpPr>
            <a:spLocks noGrp="1"/>
          </p:cNvSpPr>
          <p:nvPr>
            <p:ph type="subTitle" idx="1"/>
          </p:nvPr>
        </p:nvSpPr>
        <p:spPr>
          <a:xfrm>
            <a:off x="2581259" y="5849599"/>
            <a:ext cx="7162800" cy="369332"/>
          </a:xfrm>
        </p:spPr>
        <p:txBody>
          <a:bodyPr/>
          <a:lstStyle/>
          <a:p>
            <a:r>
              <a:rPr lang="en-US" sz="2000" dirty="0"/>
              <a:t>Program information available at: </a:t>
            </a:r>
            <a:r>
              <a:rPr lang="en-US" sz="2000" u="sng" dirty="0">
                <a:hlinkClick r:id="rId3"/>
              </a:rPr>
              <a:t>GetProtectedGuarantee web site</a:t>
            </a:r>
            <a:endParaRPr lang="en-US" sz="2000" dirty="0"/>
          </a:p>
        </p:txBody>
      </p:sp>
      <p:sp>
        <p:nvSpPr>
          <p:cNvPr id="8" name="Rectangle 7"/>
          <p:cNvSpPr/>
          <p:nvPr/>
        </p:nvSpPr>
        <p:spPr>
          <a:xfrm>
            <a:off x="9239742" y="6477000"/>
            <a:ext cx="2526653" cy="200055"/>
          </a:xfrm>
          <a:prstGeom prst="rect">
            <a:avLst/>
          </a:prstGeom>
        </p:spPr>
        <p:txBody>
          <a:bodyPr wrap="none">
            <a:spAutoFit/>
          </a:bodyPr>
          <a:lstStyle/>
          <a:p>
            <a:pPr lvl="0" algn="r"/>
            <a:r>
              <a:rPr lang="en-US" sz="700" dirty="0">
                <a:solidFill>
                  <a:prstClr val="black"/>
                </a:solidFill>
              </a:rPr>
              <a:t>HPE Confidential – for HPE and Channel Partner Use Only</a:t>
            </a:r>
          </a:p>
        </p:txBody>
      </p:sp>
      <p:sp>
        <p:nvSpPr>
          <p:cNvPr id="3" name="Rectangle 2"/>
          <p:cNvSpPr/>
          <p:nvPr/>
        </p:nvSpPr>
        <p:spPr>
          <a:xfrm>
            <a:off x="558745" y="835483"/>
            <a:ext cx="10820400" cy="523220"/>
          </a:xfrm>
          <a:prstGeom prst="rect">
            <a:avLst/>
          </a:prstGeom>
        </p:spPr>
        <p:txBody>
          <a:bodyPr wrap="square">
            <a:spAutoFit/>
          </a:bodyPr>
          <a:lstStyle/>
          <a:p>
            <a:r>
              <a:rPr lang="en-US" sz="2000" dirty="0">
                <a:latin typeface="+mj-lt"/>
              </a:rPr>
              <a:t>Reduce capacity requirements by </a:t>
            </a:r>
            <a:r>
              <a:rPr lang="en-US" sz="2800" dirty="0">
                <a:solidFill>
                  <a:srgbClr val="00B388"/>
                </a:solidFill>
                <a:latin typeface="+mj-lt"/>
              </a:rPr>
              <a:t>95% </a:t>
            </a:r>
            <a:r>
              <a:rPr lang="en-US" sz="2000" dirty="0">
                <a:latin typeface="+mj-lt"/>
              </a:rPr>
              <a:t>with </a:t>
            </a:r>
            <a:r>
              <a:rPr lang="en-US" sz="2000" u="sng" dirty="0">
                <a:latin typeface="+mj-lt"/>
              </a:rPr>
              <a:t>any</a:t>
            </a:r>
            <a:r>
              <a:rPr lang="en-US" sz="2000" dirty="0">
                <a:latin typeface="+mj-lt"/>
              </a:rPr>
              <a:t> HPE StoreOnce System… </a:t>
            </a:r>
            <a:r>
              <a:rPr lang="en-US" sz="2400" dirty="0">
                <a:solidFill>
                  <a:srgbClr val="00B388"/>
                </a:solidFill>
                <a:latin typeface="+mj-lt"/>
              </a:rPr>
              <a:t>Guaranteed!</a:t>
            </a:r>
            <a:r>
              <a:rPr lang="en-US" sz="2000" dirty="0">
                <a:solidFill>
                  <a:schemeClr val="tx2"/>
                </a:solidFill>
                <a:latin typeface="+mj-lt"/>
              </a:rPr>
              <a:t>*</a:t>
            </a:r>
            <a:endParaRPr lang="en-US" sz="2000" dirty="0">
              <a:latin typeface="+mj-lt"/>
            </a:endParaRPr>
          </a:p>
        </p:txBody>
      </p:sp>
    </p:spTree>
    <p:extLst>
      <p:ext uri="{BB962C8B-B14F-4D97-AF65-F5344CB8AC3E}">
        <p14:creationId xmlns:p14="http://schemas.microsoft.com/office/powerpoint/2010/main" val="25565927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Report – GPG Page</a:t>
            </a:r>
          </a:p>
        </p:txBody>
      </p:sp>
      <p:sp>
        <p:nvSpPr>
          <p:cNvPr id="3" name="Text Placeholder 2"/>
          <p:cNvSpPr>
            <a:spLocks noGrp="1"/>
          </p:cNvSpPr>
          <p:nvPr>
            <p:ph type="body" sz="quarter" idx="16"/>
          </p:nvPr>
        </p:nvSpPr>
        <p:spPr>
          <a:xfrm>
            <a:off x="7315200" y="1898469"/>
            <a:ext cx="4568984" cy="4191000"/>
          </a:xfrm>
        </p:spPr>
        <p:txBody>
          <a:bodyPr/>
          <a:lstStyle/>
          <a:p>
            <a:r>
              <a:rPr lang="en-US" dirty="0"/>
              <a:t>For NetBackup and Data Protector, the last page of the Executive Report is a Get protected Guarantee status page.</a:t>
            </a:r>
          </a:p>
          <a:p>
            <a:endParaRPr lang="en-US" dirty="0"/>
          </a:p>
          <a:p>
            <a:endParaRPr lang="en-US" i="1" dirty="0"/>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25</a:t>
            </a:fld>
            <a:endParaRPr lang="en-US"/>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09440" y="1779998"/>
            <a:ext cx="6705760" cy="4060003"/>
          </a:xfrm>
        </p:spPr>
      </p:pic>
    </p:spTree>
    <p:extLst>
      <p:ext uri="{BB962C8B-B14F-4D97-AF65-F5344CB8AC3E}">
        <p14:creationId xmlns:p14="http://schemas.microsoft.com/office/powerpoint/2010/main" val="39816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RMC TCO Report</a:t>
            </a:r>
          </a:p>
        </p:txBody>
      </p:sp>
      <p:sp>
        <p:nvSpPr>
          <p:cNvPr id="3" name="Text Placeholder 2"/>
          <p:cNvSpPr>
            <a:spLocks noGrp="1"/>
          </p:cNvSpPr>
          <p:nvPr>
            <p:ph type="body" sz="quarter" idx="16"/>
          </p:nvPr>
        </p:nvSpPr>
        <p:spPr>
          <a:xfrm>
            <a:off x="7315200" y="1898469"/>
            <a:ext cx="4568984" cy="4191000"/>
          </a:xfrm>
        </p:spPr>
        <p:txBody>
          <a:bodyPr/>
          <a:lstStyle/>
          <a:p>
            <a:r>
              <a:rPr lang="en-US" dirty="0"/>
              <a:t>5 page report intended for the customer</a:t>
            </a:r>
          </a:p>
          <a:p>
            <a:r>
              <a:rPr lang="en-US" dirty="0"/>
              <a:t>Contains:</a:t>
            </a:r>
          </a:p>
          <a:p>
            <a:pPr lvl="1"/>
            <a:r>
              <a:rPr lang="en-US" dirty="0"/>
              <a:t>RMC positioning</a:t>
            </a:r>
          </a:p>
          <a:p>
            <a:pPr lvl="1"/>
            <a:r>
              <a:rPr lang="en-US" dirty="0"/>
              <a:t>These pages are also in the Executive Report, but are made into a standalone report here</a:t>
            </a:r>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26</a:t>
            </a:fld>
            <a:endParaRPr lang="en-US"/>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1897" r="-21897"/>
          <a:stretch/>
        </p:blipFill>
        <p:spPr/>
      </p:pic>
    </p:spTree>
    <p:extLst>
      <p:ext uri="{BB962C8B-B14F-4D97-AF65-F5344CB8AC3E}">
        <p14:creationId xmlns:p14="http://schemas.microsoft.com/office/powerpoint/2010/main" val="320767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Detailed Report</a:t>
            </a:r>
          </a:p>
        </p:txBody>
      </p:sp>
      <p:sp>
        <p:nvSpPr>
          <p:cNvPr id="3" name="Text Placeholder 2"/>
          <p:cNvSpPr>
            <a:spLocks noGrp="1"/>
          </p:cNvSpPr>
          <p:nvPr>
            <p:ph type="body" sz="quarter" idx="16"/>
          </p:nvPr>
        </p:nvSpPr>
        <p:spPr>
          <a:xfrm>
            <a:off x="7315200" y="1898469"/>
            <a:ext cx="4568984" cy="4191000"/>
          </a:xfrm>
        </p:spPr>
        <p:txBody>
          <a:bodyPr/>
          <a:lstStyle/>
          <a:p>
            <a:r>
              <a:rPr lang="en-US" dirty="0"/>
              <a:t>10-30 page report intended for BURA folks</a:t>
            </a:r>
          </a:p>
          <a:p>
            <a:r>
              <a:rPr lang="en-US" dirty="0"/>
              <a:t>Contains:</a:t>
            </a:r>
          </a:p>
          <a:p>
            <a:pPr lvl="1"/>
            <a:r>
              <a:rPr lang="en-US" dirty="0"/>
              <a:t>A variety of charts, and tables and Stats and information about the backup environment</a:t>
            </a:r>
          </a:p>
          <a:p>
            <a:pPr lvl="1"/>
            <a:r>
              <a:rPr lang="en-US" dirty="0"/>
              <a:t>Intended as background information for the sales/pre-sales teams</a:t>
            </a:r>
          </a:p>
          <a:p>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27</a:t>
            </a:fld>
            <a:endParaRPr lang="en-US"/>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 r="-34616"/>
          <a:stretch/>
        </p:blip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743" y="3429000"/>
            <a:ext cx="3342650" cy="24768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676400"/>
            <a:ext cx="3418835" cy="2224366"/>
          </a:xfrm>
          <a:prstGeom prst="rect">
            <a:avLst/>
          </a:prstGeom>
        </p:spPr>
      </p:pic>
    </p:spTree>
    <p:extLst>
      <p:ext uri="{BB962C8B-B14F-4D97-AF65-F5344CB8AC3E}">
        <p14:creationId xmlns:p14="http://schemas.microsoft.com/office/powerpoint/2010/main" val="235394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HPE Storage Sizer Input files</a:t>
            </a:r>
          </a:p>
        </p:txBody>
      </p:sp>
      <p:sp>
        <p:nvSpPr>
          <p:cNvPr id="3" name="Text Placeholder 2"/>
          <p:cNvSpPr>
            <a:spLocks noGrp="1"/>
          </p:cNvSpPr>
          <p:nvPr>
            <p:ph type="body" sz="quarter" idx="16"/>
          </p:nvPr>
        </p:nvSpPr>
        <p:spPr>
          <a:xfrm>
            <a:off x="8400256" y="1898469"/>
            <a:ext cx="3483928" cy="4191000"/>
          </a:xfrm>
        </p:spPr>
        <p:txBody>
          <a:bodyPr/>
          <a:lstStyle/>
          <a:p>
            <a:r>
              <a:rPr lang="en-US" dirty="0"/>
              <a:t>On the HPE Storage Sizer, on the Backup Calculator tab, use the </a:t>
            </a:r>
            <a:r>
              <a:rPr lang="en-US" i="1" dirty="0"/>
              <a:t>Import Data from Ninja Protected Tool</a:t>
            </a:r>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28</a:t>
            </a:fld>
            <a:endParaRPr lang="en-US"/>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000392" y="1222264"/>
            <a:ext cx="6314807" cy="4873736"/>
          </a:xfrm>
        </p:spPr>
      </p:pic>
    </p:spTree>
    <p:extLst>
      <p:ext uri="{BB962C8B-B14F-4D97-AF65-F5344CB8AC3E}">
        <p14:creationId xmlns:p14="http://schemas.microsoft.com/office/powerpoint/2010/main" val="2168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HPE Storage Sizer Input files</a:t>
            </a:r>
          </a:p>
        </p:txBody>
      </p:sp>
      <p:sp>
        <p:nvSpPr>
          <p:cNvPr id="3" name="Text Placeholder 2"/>
          <p:cNvSpPr>
            <a:spLocks noGrp="1"/>
          </p:cNvSpPr>
          <p:nvPr>
            <p:ph type="body" sz="quarter" idx="16"/>
          </p:nvPr>
        </p:nvSpPr>
        <p:spPr>
          <a:xfrm>
            <a:off x="8112224" y="1898469"/>
            <a:ext cx="3771960" cy="4191000"/>
          </a:xfrm>
        </p:spPr>
        <p:txBody>
          <a:bodyPr/>
          <a:lstStyle/>
          <a:p>
            <a:r>
              <a:rPr lang="en-US" dirty="0"/>
              <a:t>The Solve button is used to generate a correct StoreOnce configuration</a:t>
            </a:r>
            <a:endParaRPr lang="en-US" i="1" dirty="0"/>
          </a:p>
          <a:p>
            <a:pPr marL="0" indent="0">
              <a:buNone/>
            </a:pPr>
            <a:endParaRPr lang="en-US" dirty="0"/>
          </a:p>
        </p:txBody>
      </p:sp>
      <p:sp>
        <p:nvSpPr>
          <p:cNvPr id="10" name="Slide Number Placeholder 9"/>
          <p:cNvSpPr>
            <a:spLocks noGrp="1"/>
          </p:cNvSpPr>
          <p:nvPr>
            <p:ph type="sldNum" sz="quarter" idx="12"/>
          </p:nvPr>
        </p:nvSpPr>
        <p:spPr/>
        <p:txBody>
          <a:bodyPr/>
          <a:lstStyle/>
          <a:p>
            <a:fld id="{B016F8AB-BCEA-4347-8BA6-BE776009BC89}" type="slidenum">
              <a:rPr lang="en-US" smtClean="0"/>
              <a:pPr/>
              <a:t>29</a:t>
            </a:fld>
            <a:endParaRPr lang="en-US"/>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111100" y="1524000"/>
            <a:ext cx="5702439" cy="4572000"/>
          </a:xfrm>
        </p:spPr>
      </p:pic>
    </p:spTree>
    <p:extLst>
      <p:ext uri="{BB962C8B-B14F-4D97-AF65-F5344CB8AC3E}">
        <p14:creationId xmlns:p14="http://schemas.microsoft.com/office/powerpoint/2010/main" val="53879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NinjaProtected</a:t>
            </a:r>
            <a:r>
              <a:rPr lang="en-US" dirty="0"/>
              <a:t>+ is part of  the Storage Assessment Foundry</a:t>
            </a:r>
            <a:endParaRPr lang="en-US" dirty="0">
              <a:solidFill>
                <a:srgbClr val="FF0000"/>
              </a:solidFill>
            </a:endParaRPr>
          </a:p>
        </p:txBody>
      </p:sp>
      <p:sp>
        <p:nvSpPr>
          <p:cNvPr id="10" name="Content Placeholder 9"/>
          <p:cNvSpPr>
            <a:spLocks noGrp="1"/>
          </p:cNvSpPr>
          <p:nvPr>
            <p:ph idx="1"/>
          </p:nvPr>
        </p:nvSpPr>
        <p:spPr/>
        <p:txBody>
          <a:bodyPr>
            <a:normAutofit/>
          </a:bodyPr>
          <a:lstStyle/>
          <a:p>
            <a:pPr marL="0" indent="0">
              <a:buNone/>
            </a:pPr>
            <a:r>
              <a:rPr lang="en-US" b="1" dirty="0"/>
              <a:t>What is SAF?</a:t>
            </a:r>
          </a:p>
          <a:p>
            <a:r>
              <a:rPr lang="en-US" dirty="0"/>
              <a:t>SAF is an HPE developed suite of inter-related applications for use in analysis and sizing</a:t>
            </a:r>
          </a:p>
          <a:p>
            <a:r>
              <a:rPr lang="en-US" dirty="0"/>
              <a:t>SAF collects critical metrics from multiple different workload types, not just storage</a:t>
            </a:r>
          </a:p>
          <a:p>
            <a:r>
              <a:rPr lang="en-US" dirty="0"/>
              <a:t>SAF performs analysis of the collected metrics to define sizing requirements</a:t>
            </a:r>
          </a:p>
          <a:p>
            <a:r>
              <a:rPr lang="en-US" dirty="0"/>
              <a:t>Allows drill-down analysis of the collected metrics to validate sizing objectives</a:t>
            </a:r>
          </a:p>
          <a:p>
            <a:endParaRPr lang="en-US" dirty="0"/>
          </a:p>
          <a:p>
            <a:pPr marL="0" indent="0">
              <a:buNone/>
            </a:pPr>
            <a:r>
              <a:rPr lang="en-US" b="1" dirty="0"/>
              <a:t>What’s in it for me?</a:t>
            </a:r>
          </a:p>
          <a:p>
            <a:r>
              <a:rPr lang="en-US" dirty="0"/>
              <a:t>Quickly collect information about a customers existing workloads and from unfamiliar devices</a:t>
            </a:r>
          </a:p>
          <a:p>
            <a:r>
              <a:rPr lang="en-US" dirty="0"/>
              <a:t>Collaborative working and Peer review of collected metrics and analysis output</a:t>
            </a:r>
          </a:p>
          <a:p>
            <a:r>
              <a:rPr lang="en-US" dirty="0"/>
              <a:t>Rapid summary of key metrics required as input to various sizers</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463" y="521208"/>
            <a:ext cx="1035921" cy="1035921"/>
          </a:xfrm>
          <a:prstGeom prst="rect">
            <a:avLst/>
          </a:prstGeom>
        </p:spPr>
      </p:pic>
    </p:spTree>
    <p:extLst>
      <p:ext uri="{BB962C8B-B14F-4D97-AF65-F5344CB8AC3E}">
        <p14:creationId xmlns:p14="http://schemas.microsoft.com/office/powerpoint/2010/main" val="366100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HPE Storage Sizer Output</a:t>
            </a:r>
          </a:p>
        </p:txBody>
      </p:sp>
      <p:sp>
        <p:nvSpPr>
          <p:cNvPr id="10" name="Slide Number Placeholder 9"/>
          <p:cNvSpPr>
            <a:spLocks noGrp="1"/>
          </p:cNvSpPr>
          <p:nvPr>
            <p:ph type="sldNum" sz="quarter" idx="12"/>
          </p:nvPr>
        </p:nvSpPr>
        <p:spPr/>
        <p:txBody>
          <a:bodyPr/>
          <a:lstStyle/>
          <a:p>
            <a:fld id="{B016F8AB-BCEA-4347-8BA6-BE776009BC89}" type="slidenum">
              <a:rPr lang="en-US" smtClean="0"/>
              <a:pPr/>
              <a:t>30</a:t>
            </a:fld>
            <a:endParaRPr lang="en-US"/>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 r="2" b="11318"/>
          <a:stretch/>
        </p:blipFill>
        <p:spPr/>
      </p:pic>
      <p:pic>
        <p:nvPicPr>
          <p:cNvPr id="8" name="Picture 7"/>
          <p:cNvPicPr>
            <a:picLocks noChangeAspect="1"/>
          </p:cNvPicPr>
          <p:nvPr/>
        </p:nvPicPr>
        <p:blipFill>
          <a:blip r:embed="rId4"/>
          <a:stretch>
            <a:fillRect/>
          </a:stretch>
        </p:blipFill>
        <p:spPr>
          <a:xfrm>
            <a:off x="609440" y="1358537"/>
            <a:ext cx="8449854" cy="4810796"/>
          </a:xfrm>
          <a:prstGeom prst="rect">
            <a:avLst/>
          </a:prstGeom>
        </p:spPr>
      </p:pic>
    </p:spTree>
    <p:extLst>
      <p:ext uri="{BB962C8B-B14F-4D97-AF65-F5344CB8AC3E}">
        <p14:creationId xmlns:p14="http://schemas.microsoft.com/office/powerpoint/2010/main" val="382428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NinjaProtected+ Support Matrix</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0528388"/>
              </p:ext>
            </p:extLst>
          </p:nvPr>
        </p:nvGraphicFramePr>
        <p:xfrm>
          <a:off x="838200" y="1353787"/>
          <a:ext cx="10121198" cy="4629815"/>
        </p:xfrm>
        <a:graphic>
          <a:graphicData uri="http://schemas.openxmlformats.org/drawingml/2006/table">
            <a:tbl>
              <a:tblPr firstRow="1" bandRow="1">
                <a:tableStyleId>{912C8C85-51F0-491E-9774-3900AFEF0FD7}</a:tableStyleId>
              </a:tblPr>
              <a:tblGrid>
                <a:gridCol w="2361734">
                  <a:extLst>
                    <a:ext uri="{9D8B030D-6E8A-4147-A177-3AD203B41FA5}">
                      <a16:colId xmlns:a16="http://schemas.microsoft.com/office/drawing/2014/main" val="20000"/>
                    </a:ext>
                  </a:extLst>
                </a:gridCol>
                <a:gridCol w="2070163">
                  <a:extLst>
                    <a:ext uri="{9D8B030D-6E8A-4147-A177-3AD203B41FA5}">
                      <a16:colId xmlns:a16="http://schemas.microsoft.com/office/drawing/2014/main" val="20001"/>
                    </a:ext>
                  </a:extLst>
                </a:gridCol>
                <a:gridCol w="1762007">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292521">
                  <a:extLst>
                    <a:ext uri="{9D8B030D-6E8A-4147-A177-3AD203B41FA5}">
                      <a16:colId xmlns:a16="http://schemas.microsoft.com/office/drawing/2014/main" val="20004"/>
                    </a:ext>
                  </a:extLst>
                </a:gridCol>
                <a:gridCol w="978589">
                  <a:extLst>
                    <a:ext uri="{9D8B030D-6E8A-4147-A177-3AD203B41FA5}">
                      <a16:colId xmlns:a16="http://schemas.microsoft.com/office/drawing/2014/main" val="20005"/>
                    </a:ext>
                  </a:extLst>
                </a:gridCol>
              </a:tblGrid>
              <a:tr h="908534">
                <a:tc>
                  <a:txBody>
                    <a:bodyPr/>
                    <a:lstStyle/>
                    <a:p>
                      <a:pPr algn="ctr" rtl="0" fontAlgn="ctr"/>
                      <a:r>
                        <a:rPr lang="en-US" sz="1400" u="none" strike="noStrike" dirty="0">
                          <a:effectLst/>
                        </a:rPr>
                        <a:t>Backup ISV</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tc>
                  <a:txBody>
                    <a:bodyPr/>
                    <a:lstStyle/>
                    <a:p>
                      <a:pPr algn="ctr" rtl="0" fontAlgn="ctr"/>
                      <a:r>
                        <a:rPr lang="en-US" sz="1400" u="none" strike="noStrike" dirty="0">
                          <a:effectLst/>
                        </a:rPr>
                        <a:t>Supported versions</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tc>
                  <a:txBody>
                    <a:bodyPr/>
                    <a:lstStyle/>
                    <a:p>
                      <a:pPr algn="ctr" rtl="0" fontAlgn="ctr"/>
                      <a:r>
                        <a:rPr lang="en-US" sz="1400" u="none" strike="noStrike" dirty="0">
                          <a:effectLst/>
                        </a:rPr>
                        <a:t>Executive Report</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tc>
                  <a:txBody>
                    <a:bodyPr/>
                    <a:lstStyle/>
                    <a:p>
                      <a:pPr algn="ctr" rtl="0" fontAlgn="ctr"/>
                      <a:r>
                        <a:rPr lang="en-US" sz="1400" u="none" strike="noStrike" dirty="0">
                          <a:effectLst/>
                        </a:rPr>
                        <a:t>RMC TCO report</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tc>
                  <a:txBody>
                    <a:bodyPr/>
                    <a:lstStyle/>
                    <a:p>
                      <a:pPr algn="ctr" rtl="0" fontAlgn="ctr"/>
                      <a:r>
                        <a:rPr lang="en-US" sz="1400" u="none" strike="noStrike" dirty="0">
                          <a:effectLst/>
                        </a:rPr>
                        <a:t>Detailed (RFP/Sizing) Report</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tc>
                  <a:txBody>
                    <a:bodyPr/>
                    <a:lstStyle/>
                    <a:p>
                      <a:pPr algn="ctr" rtl="0" fontAlgn="ctr"/>
                      <a:r>
                        <a:rPr lang="en-US" sz="1400" b="1" i="0" u="none" strike="noStrike" dirty="0">
                          <a:solidFill>
                            <a:srgbClr val="FFFFFF"/>
                          </a:solidFill>
                          <a:effectLst/>
                          <a:latin typeface="Arial" panose="020B0604020202020204" pitchFamily="34" charset="0"/>
                        </a:rPr>
                        <a:t>HPE</a:t>
                      </a:r>
                      <a:r>
                        <a:rPr lang="en-US" sz="1400" b="1" i="0" u="none" strike="noStrike" baseline="0" dirty="0">
                          <a:solidFill>
                            <a:srgbClr val="FFFFFF"/>
                          </a:solidFill>
                          <a:effectLst/>
                          <a:latin typeface="Arial" panose="020B0604020202020204" pitchFamily="34" charset="0"/>
                        </a:rPr>
                        <a:t> Storage Sizer files</a:t>
                      </a:r>
                      <a:endParaRPr lang="en-US" sz="1400" b="1" i="0" u="none" strike="noStrike" dirty="0">
                        <a:solidFill>
                          <a:srgbClr val="FFFFFF"/>
                        </a:solidFill>
                        <a:effectLst/>
                        <a:latin typeface="Arial" panose="020B0604020202020204" pitchFamily="34" charset="0"/>
                      </a:endParaRPr>
                    </a:p>
                  </a:txBody>
                  <a:tcPr marL="9525" marR="9525" marT="9525" marB="0" anchor="ctr">
                    <a:solidFill>
                      <a:srgbClr val="425563"/>
                    </a:solidFill>
                  </a:tcPr>
                </a:tc>
                <a:extLst>
                  <a:ext uri="{0D108BD9-81ED-4DB2-BD59-A6C34878D82A}">
                    <a16:rowId xmlns:a16="http://schemas.microsoft.com/office/drawing/2014/main" val="10000"/>
                  </a:ext>
                </a:extLst>
              </a:tr>
              <a:tr h="524646">
                <a:tc>
                  <a:txBody>
                    <a:bodyPr/>
                    <a:lstStyle/>
                    <a:p>
                      <a:pPr algn="ctr" rtl="0" fontAlgn="ctr"/>
                      <a:r>
                        <a:rPr lang="en-US" sz="1600" b="0" u="none" strike="noStrike" dirty="0">
                          <a:effectLst/>
                        </a:rPr>
                        <a:t>Data Protector</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400" b="0" u="none" strike="noStrike" dirty="0">
                          <a:effectLst/>
                        </a:rPr>
                        <a:t>A.06.11 - A.10.0.2</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1"/>
                  </a:ext>
                </a:extLst>
              </a:tr>
              <a:tr h="524646">
                <a:tc>
                  <a:txBody>
                    <a:bodyPr/>
                    <a:lstStyle/>
                    <a:p>
                      <a:pPr algn="ctr" rtl="0" fontAlgn="ctr"/>
                      <a:r>
                        <a:rPr lang="en-US" sz="1600" b="0" u="none" strike="noStrike" dirty="0">
                          <a:effectLst/>
                        </a:rPr>
                        <a:t>Veritas NetBackup</a:t>
                      </a:r>
                    </a:p>
                    <a:p>
                      <a:pPr algn="ctr" rtl="0" fontAlgn="ctr"/>
                      <a:r>
                        <a:rPr lang="en-US" sz="1600" b="0" i="0" u="none" strike="noStrike" dirty="0">
                          <a:solidFill>
                            <a:srgbClr val="000000"/>
                          </a:solidFill>
                          <a:effectLst/>
                          <a:latin typeface="Arial" panose="020B0604020202020204" pitchFamily="34" charset="0"/>
                        </a:rPr>
                        <a:t>NetBackup Appliance</a:t>
                      </a:r>
                    </a:p>
                  </a:txBody>
                  <a:tcPr marL="9525" marR="9525" marT="9525" marB="0" anchor="ctr"/>
                </a:tc>
                <a:tc>
                  <a:txBody>
                    <a:bodyPr/>
                    <a:lstStyle/>
                    <a:p>
                      <a:pPr algn="ctr" rtl="0" fontAlgn="ctr"/>
                      <a:r>
                        <a:rPr lang="en-US" sz="1400" b="0" u="none" strike="noStrike" dirty="0">
                          <a:effectLst/>
                        </a:rPr>
                        <a:t>6.5 – 8.1</a:t>
                      </a:r>
                    </a:p>
                    <a:p>
                      <a:pPr algn="ctr" rtl="0" fontAlgn="ctr"/>
                      <a:r>
                        <a:rPr lang="en-US" sz="1400" b="0" i="0" u="none" strike="noStrike" dirty="0">
                          <a:solidFill>
                            <a:srgbClr val="000000"/>
                          </a:solidFill>
                          <a:effectLst/>
                          <a:latin typeface="Arial" panose="020B0604020202020204" pitchFamily="34" charset="0"/>
                        </a:rPr>
                        <a:t>2.6.x</a:t>
                      </a:r>
                      <a:r>
                        <a:rPr lang="en-US" sz="1400" b="0" i="0" u="none" strike="noStrike" baseline="0" dirty="0">
                          <a:solidFill>
                            <a:srgbClr val="000000"/>
                          </a:solidFill>
                          <a:effectLst/>
                          <a:latin typeface="Arial" panose="020B0604020202020204" pitchFamily="34" charset="0"/>
                        </a:rPr>
                        <a:t>, 2.7.x, 3.0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2"/>
                  </a:ext>
                </a:extLst>
              </a:tr>
              <a:tr h="524646">
                <a:tc>
                  <a:txBody>
                    <a:bodyPr/>
                    <a:lstStyle/>
                    <a:p>
                      <a:pPr algn="ctr" rtl="0" fontAlgn="ctr"/>
                      <a:r>
                        <a:rPr lang="en-US" sz="1600" b="0" u="none" strike="noStrike" dirty="0">
                          <a:effectLst/>
                        </a:rPr>
                        <a:t>Veritas BackupExec</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GB" sz="1400" dirty="0"/>
                        <a:t>BE2012 (14.0), BE2014, BE15, BE16, &amp; BE20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p>
                      <a:pPr algn="ctr" fontAlgn="ctr"/>
                      <a:r>
                        <a:rPr lang="en-US" sz="1400" b="1" u="none" strike="noStrike" dirty="0">
                          <a:solidFill>
                            <a:srgbClr val="00B050"/>
                          </a:solidFill>
                          <a:effectLst/>
                          <a:latin typeface="Wingdings" panose="05000000000000000000" pitchFamily="2" charset="2"/>
                        </a:rPr>
                        <a:t> </a:t>
                      </a:r>
                      <a:endParaRPr lang="en-US" sz="1400" b="1" i="0" u="none" strike="noStrike" dirty="0">
                        <a:solidFill>
                          <a:srgbClr val="00B050"/>
                        </a:solidFill>
                        <a:effectLst/>
                        <a:latin typeface="Wingdings" panose="05000000000000000000" pitchFamily="2" charset="2"/>
                      </a:endParaRPr>
                    </a:p>
                  </a:txBody>
                  <a:tcPr marL="9525" marR="9525" marT="9525" marB="0" anchor="b"/>
                </a:tc>
                <a:tc>
                  <a:txBody>
                    <a:bodyPr/>
                    <a:lstStyle/>
                    <a:p>
                      <a:pPr algn="ctr" fontAlgn="ctr"/>
                      <a:r>
                        <a:rPr lang="en-US" sz="1400" b="1" u="none" strike="noStrike" dirty="0">
                          <a:solidFill>
                            <a:srgbClr val="00B050"/>
                          </a:solidFill>
                          <a:effectLst/>
                          <a:latin typeface="Wingdings" panose="05000000000000000000" pitchFamily="2" charset="2"/>
                        </a:rPr>
                        <a:t> </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0" i="0" u="none" strike="noStrike" dirty="0">
                        <a:solidFill>
                          <a:srgbClr val="00B050"/>
                        </a:solidFill>
                        <a:effectLst/>
                        <a:latin typeface="Wingdings" panose="05000000000000000000" pitchFamily="2" charset="2"/>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p>
                      <a:pPr algn="ctr" fontAlgn="ctr"/>
                      <a:endParaRPr lang="en-US" sz="1400" b="0"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3"/>
                  </a:ext>
                </a:extLst>
              </a:tr>
              <a:tr h="524646">
                <a:tc>
                  <a:txBody>
                    <a:bodyPr/>
                    <a:lstStyle/>
                    <a:p>
                      <a:pPr algn="ctr" rtl="0" fontAlgn="ctr"/>
                      <a:r>
                        <a:rPr lang="en-US" sz="1600" b="0" u="none" strike="noStrike" dirty="0">
                          <a:effectLst/>
                        </a:rPr>
                        <a:t>IBM Spectrum Protect (TSM)</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400" b="0" u="none" strike="noStrike" dirty="0">
                          <a:effectLst/>
                        </a:rPr>
                        <a:t>6.1 – 7.1.x</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endParaRPr lang="en-US" sz="1400" b="1"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4"/>
                  </a:ext>
                </a:extLst>
              </a:tr>
              <a:tr h="524646">
                <a:tc>
                  <a:txBody>
                    <a:bodyPr/>
                    <a:lstStyle/>
                    <a:p>
                      <a:pPr algn="ctr" rtl="0" fontAlgn="ctr"/>
                      <a:r>
                        <a:rPr lang="en-US" sz="1600" b="0" u="none" strike="noStrike" dirty="0" err="1">
                          <a:effectLst/>
                        </a:rPr>
                        <a:t>Commvault</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400" b="0" u="none" strike="noStrike" dirty="0">
                          <a:effectLst/>
                        </a:rPr>
                        <a:t>10-11</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5"/>
                  </a:ext>
                </a:extLst>
              </a:tr>
              <a:tr h="524646">
                <a:tc>
                  <a:txBody>
                    <a:bodyPr/>
                    <a:lstStyle/>
                    <a:p>
                      <a:pPr algn="ctr" rtl="0" fontAlgn="ctr"/>
                      <a:r>
                        <a:rPr lang="en-US" sz="1600" b="0" u="none" strike="noStrike" dirty="0" err="1">
                          <a:effectLst/>
                        </a:rPr>
                        <a:t>Veeam</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400" b="0" u="none" strike="noStrike" dirty="0">
                          <a:effectLst/>
                        </a:rPr>
                        <a:t>9.0 – 9.5</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r>
                        <a:rPr lang="en-US" sz="1400" u="none" strike="noStrike" dirty="0">
                          <a:effectLst/>
                        </a:rPr>
                        <a:t> </a:t>
                      </a:r>
                      <a:endParaRPr lang="en-US" sz="1400" b="0" i="0" u="none" strike="noStrike" dirty="0">
                        <a:solidFill>
                          <a:srgbClr val="00B050"/>
                        </a:solidFill>
                        <a:effectLst/>
                        <a:latin typeface="Wingdings" panose="05000000000000000000" pitchFamily="2" charset="2"/>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p>
                      <a:pPr algn="ctr" fontAlgn="ctr"/>
                      <a:endParaRPr lang="en-US" sz="1400" b="0"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6"/>
                  </a:ext>
                </a:extLst>
              </a:tr>
              <a:tr h="524646">
                <a:tc>
                  <a:txBody>
                    <a:bodyPr/>
                    <a:lstStyle/>
                    <a:p>
                      <a:pPr algn="ctr" rtl="0" fontAlgn="ctr"/>
                      <a:r>
                        <a:rPr lang="en-US" sz="1600" b="0" i="0" u="none" strike="noStrike" dirty="0">
                          <a:solidFill>
                            <a:srgbClr val="000000"/>
                          </a:solidFill>
                          <a:effectLst/>
                          <a:latin typeface="Arial" panose="020B0604020202020204" pitchFamily="34" charset="0"/>
                        </a:rPr>
                        <a:t>Dell</a:t>
                      </a:r>
                      <a:r>
                        <a:rPr lang="en-US" sz="1600" b="0" i="0" u="none" strike="noStrike" baseline="0" dirty="0">
                          <a:solidFill>
                            <a:srgbClr val="000000"/>
                          </a:solidFill>
                          <a:effectLst/>
                          <a:latin typeface="Arial" panose="020B0604020202020204" pitchFamily="34" charset="0"/>
                        </a:rPr>
                        <a:t> EMC Networker</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8.0-8.2</a:t>
                      </a: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1"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0" i="0" u="none" strike="noStrike" dirty="0">
                        <a:solidFill>
                          <a:srgbClr val="00B050"/>
                        </a:solidFill>
                        <a:effectLst/>
                        <a:latin typeface="Wingdings" panose="05000000000000000000" pitchFamily="2" charset="2"/>
                      </a:endParaRPr>
                    </a:p>
                  </a:txBody>
                  <a:tcPr marL="9525" marR="9525" marT="9525" marB="0" anchor="ctr"/>
                </a:tc>
                <a:tc>
                  <a:txBody>
                    <a:bodyPr/>
                    <a:lstStyle/>
                    <a:p>
                      <a:pPr algn="ctr" fontAlgn="ctr"/>
                      <a:r>
                        <a:rPr lang="en-US" sz="1400" b="1" u="none" strike="noStrike" dirty="0">
                          <a:solidFill>
                            <a:srgbClr val="00B050"/>
                          </a:solidFill>
                          <a:effectLst/>
                          <a:latin typeface="Wingdings" panose="05000000000000000000" pitchFamily="2" charset="2"/>
                        </a:rPr>
                        <a:t>ü</a:t>
                      </a:r>
                      <a:endParaRPr lang="en-US" sz="1400" b="0" i="0" u="none" strike="noStrike" dirty="0">
                        <a:solidFill>
                          <a:srgbClr val="00B050"/>
                        </a:solidFill>
                        <a:effectLst/>
                        <a:latin typeface="Wingdings" panose="05000000000000000000" pitchFamily="2" charset="2"/>
                      </a:endParaRPr>
                    </a:p>
                  </a:txBody>
                  <a:tcPr marL="9525" marR="9525" marT="9525" marB="0" anchor="ct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HPE and Channel Partner Confidential</a:t>
            </a:r>
          </a:p>
        </p:txBody>
      </p:sp>
    </p:spTree>
    <p:extLst>
      <p:ext uri="{BB962C8B-B14F-4D97-AF65-F5344CB8AC3E}">
        <p14:creationId xmlns:p14="http://schemas.microsoft.com/office/powerpoint/2010/main" val="2484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NinjaProtected+ Roadmap</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sz="3600" dirty="0"/>
              <a:t>Ongoing ISV new versions</a:t>
            </a:r>
          </a:p>
          <a:p>
            <a:pPr>
              <a:lnSpc>
                <a:spcPct val="150000"/>
              </a:lnSpc>
            </a:pPr>
            <a:r>
              <a:rPr lang="en-US" sz="3600" dirty="0"/>
              <a:t>Upload/Analysis/Reporting integration with SAF </a:t>
            </a:r>
            <a:r>
              <a:rPr lang="en-US" sz="3600" dirty="0" err="1"/>
              <a:t>Analyse</a:t>
            </a:r>
            <a:endParaRPr lang="en-US" sz="3600" dirty="0"/>
          </a:p>
          <a:p>
            <a:pPr lvl="2">
              <a:lnSpc>
                <a:spcPct val="110000"/>
              </a:lnSpc>
              <a:buFont typeface="Wingdings" panose="05000000000000000000" pitchFamily="2" charset="2"/>
              <a:buChar char="§"/>
            </a:pPr>
            <a:r>
              <a:rPr lang="en-US" sz="3200" dirty="0"/>
              <a:t>Self-Serve upload/Reports for Partners</a:t>
            </a:r>
          </a:p>
          <a:p>
            <a:pPr>
              <a:lnSpc>
                <a:spcPct val="150000"/>
              </a:lnSpc>
            </a:pPr>
            <a:r>
              <a:rPr lang="en-US" sz="3600" dirty="0"/>
              <a:t>Integration with </a:t>
            </a:r>
            <a:r>
              <a:rPr lang="en-US" sz="3600" dirty="0" err="1"/>
              <a:t>NinjaSTARS</a:t>
            </a:r>
            <a:endParaRPr lang="en-US" sz="3600" dirty="0"/>
          </a:p>
          <a:p>
            <a:pPr lvl="2">
              <a:lnSpc>
                <a:spcPct val="100000"/>
              </a:lnSpc>
              <a:buFont typeface="Wingdings" panose="05000000000000000000" pitchFamily="2" charset="2"/>
              <a:buChar char="§"/>
            </a:pPr>
            <a:r>
              <a:rPr lang="en-US" sz="3000" dirty="0" err="1"/>
              <a:t>NinjaSTARS</a:t>
            </a:r>
            <a:r>
              <a:rPr lang="en-US" sz="3000" dirty="0"/>
              <a:t> is adding a complete StoreOnce Sizing component near the end of the year.</a:t>
            </a:r>
          </a:p>
          <a:p>
            <a:pPr>
              <a:lnSpc>
                <a:spcPct val="150000"/>
              </a:lnSpc>
            </a:pPr>
            <a:endParaRPr lang="en-US" sz="3600" dirty="0"/>
          </a:p>
        </p:txBody>
      </p:sp>
      <p:sp>
        <p:nvSpPr>
          <p:cNvPr id="4" name="Footer Placeholder 3"/>
          <p:cNvSpPr>
            <a:spLocks noGrp="1"/>
          </p:cNvSpPr>
          <p:nvPr>
            <p:ph type="ftr" sz="quarter" idx="11"/>
          </p:nvPr>
        </p:nvSpPr>
        <p:spPr/>
        <p:txBody>
          <a:bodyPr/>
          <a:lstStyle/>
          <a:p>
            <a:r>
              <a:rPr lang="en-US"/>
              <a:t>HPE and Channel Partner Confidential</a:t>
            </a:r>
          </a:p>
        </p:txBody>
      </p:sp>
    </p:spTree>
    <p:extLst>
      <p:ext uri="{BB962C8B-B14F-4D97-AF65-F5344CB8AC3E}">
        <p14:creationId xmlns:p14="http://schemas.microsoft.com/office/powerpoint/2010/main" val="30632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 NinjaProtected+ URLs</a:t>
            </a:r>
          </a:p>
        </p:txBody>
      </p:sp>
      <p:sp>
        <p:nvSpPr>
          <p:cNvPr id="3" name="Content Placeholder 2"/>
          <p:cNvSpPr>
            <a:spLocks noGrp="1"/>
          </p:cNvSpPr>
          <p:nvPr>
            <p:ph idx="1"/>
          </p:nvPr>
        </p:nvSpPr>
        <p:spPr/>
        <p:txBody>
          <a:bodyPr>
            <a:normAutofit/>
          </a:bodyPr>
          <a:lstStyle/>
          <a:p>
            <a:r>
              <a:rPr lang="en-US" dirty="0"/>
              <a:t>Storage Assessment Foundry </a:t>
            </a:r>
          </a:p>
          <a:p>
            <a:pPr marL="228600" lvl="1" indent="0">
              <a:buNone/>
            </a:pPr>
            <a:r>
              <a:rPr lang="en-US" dirty="0">
                <a:hlinkClick r:id="rId2"/>
              </a:rPr>
              <a:t>https://saf.itcs.hpe.com</a:t>
            </a:r>
            <a:endParaRPr lang="en-US" dirty="0"/>
          </a:p>
          <a:p>
            <a:pPr marL="0" indent="0">
              <a:buNone/>
            </a:pPr>
            <a:endParaRPr lang="en-US" dirty="0"/>
          </a:p>
          <a:p>
            <a:r>
              <a:rPr lang="en-US" dirty="0"/>
              <a:t>Main NinjaProtected+ URL (HPE Internal)</a:t>
            </a:r>
          </a:p>
          <a:p>
            <a:pPr marL="228600" lvl="1" indent="0">
              <a:buNone/>
            </a:pPr>
            <a:r>
              <a:rPr lang="en-US" dirty="0">
                <a:hlinkClick r:id="rId3"/>
              </a:rPr>
              <a:t>http://npp.storevista.hpecorp.net</a:t>
            </a:r>
            <a:endParaRPr lang="en-US" dirty="0"/>
          </a:p>
          <a:p>
            <a:pPr marL="228600" lvl="1" indent="0">
              <a:buNone/>
            </a:pPr>
            <a:endParaRPr lang="en-US" dirty="0"/>
          </a:p>
          <a:p>
            <a:r>
              <a:rPr lang="en-US" dirty="0"/>
              <a:t>Partner Ready Portal</a:t>
            </a:r>
          </a:p>
          <a:p>
            <a:pPr marL="228600" lvl="1" indent="0">
              <a:buNone/>
            </a:pPr>
            <a:r>
              <a:rPr lang="en-US" dirty="0">
                <a:hlinkClick r:id="rId4"/>
              </a:rPr>
              <a:t>https://partner.hpe.com/login</a:t>
            </a: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HPE and Channel Partner Confidential</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584" y="4590839"/>
            <a:ext cx="7039957" cy="1505160"/>
          </a:xfrm>
          <a:prstGeom prst="rect">
            <a:avLst/>
          </a:prstGeom>
        </p:spPr>
      </p:pic>
    </p:spTree>
    <p:extLst>
      <p:ext uri="{BB962C8B-B14F-4D97-AF65-F5344CB8AC3E}">
        <p14:creationId xmlns:p14="http://schemas.microsoft.com/office/powerpoint/2010/main" val="400837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br>
              <a:rPr lang="en-US" dirty="0"/>
            </a:b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34</a:t>
            </a:fld>
            <a:endParaRPr lang="en-US"/>
          </a:p>
        </p:txBody>
      </p:sp>
      <p:sp>
        <p:nvSpPr>
          <p:cNvPr id="5" name="Text Placeholder 4"/>
          <p:cNvSpPr>
            <a:spLocks noGrp="1"/>
          </p:cNvSpPr>
          <p:nvPr>
            <p:ph type="body" sz="quarter" idx="14"/>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374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 Vision</a:t>
            </a:r>
            <a:endParaRPr lang="en-GB" dirty="0"/>
          </a:p>
        </p:txBody>
      </p:sp>
      <p:sp>
        <p:nvSpPr>
          <p:cNvPr id="3" name="Text Placeholder 2"/>
          <p:cNvSpPr>
            <a:spLocks noGrp="1"/>
          </p:cNvSpPr>
          <p:nvPr>
            <p:ph type="body" sz="quarter" idx="13"/>
          </p:nvPr>
        </p:nvSpPr>
        <p:spPr/>
        <p:txBody>
          <a:bodyPr/>
          <a:lstStyle/>
          <a:p>
            <a:r>
              <a:rPr lang="en-US" dirty="0"/>
              <a:t>End to End Assessment / Sizing / Quoting </a:t>
            </a:r>
            <a:endParaRPr lang="en-GB" dirty="0"/>
          </a:p>
        </p:txBody>
      </p:sp>
      <p:sp>
        <p:nvSpPr>
          <p:cNvPr id="5" name="Slide Number Placeholder 4"/>
          <p:cNvSpPr>
            <a:spLocks noGrp="1"/>
          </p:cNvSpPr>
          <p:nvPr>
            <p:ph type="sldNum" sz="quarter" idx="12"/>
          </p:nvPr>
        </p:nvSpPr>
        <p:spPr/>
        <p:txBody>
          <a:bodyPr/>
          <a:lstStyle/>
          <a:p>
            <a:fld id="{B016F8AB-BCEA-4347-8BA6-BE776009BC89}" type="slidenum">
              <a:rPr lang="en-GB" smtClean="0"/>
              <a:t>4</a:t>
            </a:fld>
            <a:endParaRPr lang="en-GB"/>
          </a:p>
        </p:txBody>
      </p:sp>
      <p:sp>
        <p:nvSpPr>
          <p:cNvPr id="26" name="Chevron 25"/>
          <p:cNvSpPr/>
          <p:nvPr/>
        </p:nvSpPr>
        <p:spPr bwMode="ltGray">
          <a:xfrm>
            <a:off x="3300057" y="1634920"/>
            <a:ext cx="347671" cy="1019997"/>
          </a:xfrm>
          <a:prstGeom prst="chevr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1100" dirty="0" err="1">
              <a:latin typeface="HPE Simple" panose="02010509020101020102" pitchFamily="49" charset="0"/>
            </a:endParaRPr>
          </a:p>
        </p:txBody>
      </p:sp>
      <p:sp>
        <p:nvSpPr>
          <p:cNvPr id="27" name="Chevron 26"/>
          <p:cNvSpPr/>
          <p:nvPr/>
        </p:nvSpPr>
        <p:spPr bwMode="ltGray">
          <a:xfrm>
            <a:off x="5879890" y="1620158"/>
            <a:ext cx="347671" cy="1019997"/>
          </a:xfrm>
          <a:prstGeom prst="chevr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1100" dirty="0" err="1">
              <a:latin typeface="HPE Simple" panose="02010509020101020102" pitchFamily="49" charset="0"/>
            </a:endParaRPr>
          </a:p>
        </p:txBody>
      </p:sp>
      <p:sp>
        <p:nvSpPr>
          <p:cNvPr id="28" name="Chevron 27"/>
          <p:cNvSpPr/>
          <p:nvPr/>
        </p:nvSpPr>
        <p:spPr bwMode="ltGray">
          <a:xfrm>
            <a:off x="8772665" y="1625434"/>
            <a:ext cx="347671" cy="1019997"/>
          </a:xfrm>
          <a:prstGeom prst="chevron">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1100" dirty="0" err="1">
              <a:latin typeface="HPE Simple" panose="02010509020101020102" pitchFamily="49" charset="0"/>
            </a:endParaRPr>
          </a:p>
        </p:txBody>
      </p:sp>
      <p:sp>
        <p:nvSpPr>
          <p:cNvPr id="29" name="Rectangle 28"/>
          <p:cNvSpPr/>
          <p:nvPr/>
        </p:nvSpPr>
        <p:spPr>
          <a:xfrm>
            <a:off x="595979" y="3499849"/>
            <a:ext cx="2448272" cy="2431435"/>
          </a:xfrm>
          <a:prstGeom prst="rect">
            <a:avLst/>
          </a:prstGeom>
        </p:spPr>
        <p:txBody>
          <a:bodyPr wrap="square">
            <a:spAutoFit/>
          </a:bodyPr>
          <a:lstStyle/>
          <a:p>
            <a:r>
              <a:rPr lang="en-GB" sz="1600" b="1" dirty="0"/>
              <a:t>SAF Collector &amp;</a:t>
            </a:r>
          </a:p>
          <a:p>
            <a:r>
              <a:rPr lang="en-GB" sz="1600" b="1" dirty="0"/>
              <a:t>Multiple Data Sources</a:t>
            </a:r>
            <a:endParaRPr lang="en-GB" sz="1200" b="1" dirty="0"/>
          </a:p>
          <a:p>
            <a:pPr marL="171450" indent="-171450">
              <a:buFont typeface="Arial" panose="020B0604020202020204" pitchFamily="34" charset="0"/>
              <a:buChar char="•"/>
            </a:pPr>
            <a:r>
              <a:rPr lang="en-GB" sz="1200" dirty="0"/>
              <a:t>Servers, Storage Arrays, BURA, Applications</a:t>
            </a:r>
          </a:p>
          <a:p>
            <a:endParaRPr lang="en-GB" sz="1200" dirty="0"/>
          </a:p>
          <a:p>
            <a:r>
              <a:rPr lang="en-GB" sz="1200" b="1" dirty="0"/>
              <a:t>Automated Data Collection</a:t>
            </a:r>
          </a:p>
          <a:p>
            <a:pPr marL="171450" indent="-171450">
              <a:buFont typeface="Arial" panose="020B0604020202020204" pitchFamily="34" charset="0"/>
              <a:buChar char="•"/>
            </a:pPr>
            <a:r>
              <a:rPr lang="en-GB" sz="1200" dirty="0"/>
              <a:t>‘Lightweight’ Collector</a:t>
            </a:r>
          </a:p>
          <a:p>
            <a:pPr marL="171450" indent="-171450">
              <a:buFont typeface="Arial" panose="020B0604020202020204" pitchFamily="34" charset="0"/>
              <a:buChar char="•"/>
            </a:pPr>
            <a:r>
              <a:rPr lang="en-GB" sz="1200" dirty="0"/>
              <a:t>Desktop ‘Controller’</a:t>
            </a:r>
          </a:p>
          <a:p>
            <a:pPr marL="171450" indent="-171450">
              <a:buFont typeface="Arial" panose="020B0604020202020204" pitchFamily="34" charset="0"/>
              <a:buChar char="•"/>
            </a:pPr>
            <a:r>
              <a:rPr lang="en-GB" sz="1200" dirty="0"/>
              <a:t>Manual Option for Dark Sites</a:t>
            </a:r>
          </a:p>
          <a:p>
            <a:endParaRPr lang="en-GB" sz="1200" dirty="0"/>
          </a:p>
          <a:p>
            <a:r>
              <a:rPr lang="en-GB" sz="1200" b="1" dirty="0"/>
              <a:t>Roadmap:</a:t>
            </a:r>
          </a:p>
          <a:p>
            <a:pPr marL="171450" indent="-171450">
              <a:buFont typeface="Arial" panose="020B0604020202020204" pitchFamily="34" charset="0"/>
              <a:buChar char="•"/>
            </a:pPr>
            <a:r>
              <a:rPr lang="en-GB" sz="1200" dirty="0"/>
              <a:t>Customer DIY data collection</a:t>
            </a:r>
          </a:p>
        </p:txBody>
      </p:sp>
      <p:cxnSp>
        <p:nvCxnSpPr>
          <p:cNvPr id="30" name="Straight Connector 29"/>
          <p:cNvCxnSpPr/>
          <p:nvPr/>
        </p:nvCxnSpPr>
        <p:spPr>
          <a:xfrm>
            <a:off x="650115" y="3429000"/>
            <a:ext cx="2340000" cy="0"/>
          </a:xfrm>
          <a:prstGeom prst="line">
            <a:avLst/>
          </a:prstGeom>
          <a:ln w="19050">
            <a:solidFill>
              <a:srgbClr val="00B38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13205" y="3429000"/>
            <a:ext cx="2340000" cy="0"/>
          </a:xfrm>
          <a:prstGeom prst="line">
            <a:avLst/>
          </a:prstGeom>
          <a:ln w="19050">
            <a:solidFill>
              <a:srgbClr val="00B388"/>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68632" y="3544090"/>
            <a:ext cx="2483351" cy="3477875"/>
          </a:xfrm>
          <a:prstGeom prst="rect">
            <a:avLst/>
          </a:prstGeom>
        </p:spPr>
        <p:txBody>
          <a:bodyPr wrap="square">
            <a:spAutoFit/>
          </a:bodyPr>
          <a:lstStyle/>
          <a:p>
            <a:r>
              <a:rPr lang="en-GB" sz="1600" b="1" dirty="0"/>
              <a:t>SAF Online Application</a:t>
            </a:r>
          </a:p>
          <a:p>
            <a:pPr marL="171450" indent="-171450">
              <a:buFont typeface="Arial" panose="020B0604020202020204" pitchFamily="34" charset="0"/>
              <a:buChar char="•"/>
            </a:pPr>
            <a:r>
              <a:rPr lang="en-GB" sz="1200" dirty="0"/>
              <a:t>Data Analysis</a:t>
            </a:r>
          </a:p>
          <a:p>
            <a:pPr marL="171450" indent="-171450">
              <a:buFont typeface="Arial" panose="020B0604020202020204" pitchFamily="34" charset="0"/>
              <a:buChar char="•"/>
            </a:pPr>
            <a:r>
              <a:rPr lang="en-GB" sz="1200" dirty="0"/>
              <a:t>Report Generation</a:t>
            </a:r>
          </a:p>
          <a:p>
            <a:pPr marL="171450" indent="-171450">
              <a:buFont typeface="Arial" panose="020B0604020202020204" pitchFamily="34" charset="0"/>
              <a:buChar char="•"/>
            </a:pPr>
            <a:r>
              <a:rPr lang="en-GB" sz="1200" dirty="0"/>
              <a:t>Turns data into sizing goals &amp; objectives</a:t>
            </a:r>
          </a:p>
          <a:p>
            <a:pPr marL="171450" indent="-171450">
              <a:buFont typeface="Arial" panose="020B0604020202020204" pitchFamily="34" charset="0"/>
              <a:buChar char="•"/>
            </a:pPr>
            <a:r>
              <a:rPr lang="en-GB" sz="1200" dirty="0"/>
              <a:t>Deep analysis of collected data</a:t>
            </a:r>
          </a:p>
          <a:p>
            <a:pPr marL="171450" indent="-171450">
              <a:buFont typeface="Arial" panose="020B0604020202020204" pitchFamily="34" charset="0"/>
              <a:buChar char="•"/>
            </a:pPr>
            <a:r>
              <a:rPr lang="en-GB" sz="1200" dirty="0"/>
              <a:t>Collaborative working features</a:t>
            </a:r>
          </a:p>
          <a:p>
            <a:endParaRPr lang="en-GB" sz="1200" dirty="0"/>
          </a:p>
          <a:p>
            <a:r>
              <a:rPr lang="en-GB" sz="1200" b="1" dirty="0"/>
              <a:t>Roadmap:</a:t>
            </a:r>
          </a:p>
          <a:p>
            <a:pPr marL="171450" indent="-171450">
              <a:buFont typeface="Arial" panose="020B0604020202020204" pitchFamily="34" charset="0"/>
              <a:buChar char="•"/>
            </a:pPr>
            <a:r>
              <a:rPr lang="en-GB" sz="1200" dirty="0"/>
              <a:t>Additional data sources</a:t>
            </a:r>
          </a:p>
          <a:p>
            <a:pPr marL="171450" indent="-171450">
              <a:buFont typeface="Arial" panose="020B0604020202020204" pitchFamily="34" charset="0"/>
              <a:buChar char="•"/>
            </a:pPr>
            <a:r>
              <a:rPr lang="en-GB" sz="1200" dirty="0"/>
              <a:t>Additional analysis reports</a:t>
            </a:r>
          </a:p>
          <a:p>
            <a:pPr marL="171450" indent="-171450">
              <a:buFont typeface="Arial" panose="020B0604020202020204" pitchFamily="34" charset="0"/>
              <a:buChar char="•"/>
            </a:pPr>
            <a:r>
              <a:rPr lang="en-GB" sz="1200" dirty="0"/>
              <a:t>Deep Analysis of combined data sources</a:t>
            </a:r>
          </a:p>
          <a:p>
            <a:pPr marL="171450" indent="-171450">
              <a:buFont typeface="Arial" panose="020B0604020202020204" pitchFamily="34" charset="0"/>
              <a:buChar char="•"/>
            </a:pPr>
            <a:r>
              <a:rPr lang="en-GB" sz="1200" dirty="0"/>
              <a:t>Tight integration with NinjaSTARS, StoreVista, NinjaProtected+, </a:t>
            </a:r>
            <a:r>
              <a:rPr lang="en-GB" sz="1200" dirty="0" err="1"/>
              <a:t>NinjaCrawler</a:t>
            </a:r>
            <a:r>
              <a:rPr lang="en-GB" sz="1200" dirty="0"/>
              <a:t>, DDAnalyse and more</a:t>
            </a:r>
          </a:p>
          <a:p>
            <a:endParaRPr lang="en-GB" sz="1200" dirty="0"/>
          </a:p>
        </p:txBody>
      </p:sp>
      <p:sp>
        <p:nvSpPr>
          <p:cNvPr id="33" name="Rectangle 32"/>
          <p:cNvSpPr/>
          <p:nvPr/>
        </p:nvSpPr>
        <p:spPr>
          <a:xfrm>
            <a:off x="4017450" y="2916240"/>
            <a:ext cx="1069524" cy="369332"/>
          </a:xfrm>
          <a:prstGeom prst="rect">
            <a:avLst/>
          </a:prstGeom>
        </p:spPr>
        <p:txBody>
          <a:bodyPr wrap="none">
            <a:spAutoFit/>
          </a:bodyPr>
          <a:lstStyle/>
          <a:p>
            <a:r>
              <a:rPr lang="en-GB" b="1" dirty="0"/>
              <a:t>Analyse</a:t>
            </a:r>
            <a:endParaRPr lang="en-US" dirty="0"/>
          </a:p>
        </p:txBody>
      </p:sp>
      <p:sp>
        <p:nvSpPr>
          <p:cNvPr id="34" name="Rectangle 33"/>
          <p:cNvSpPr/>
          <p:nvPr/>
        </p:nvSpPr>
        <p:spPr>
          <a:xfrm>
            <a:off x="9239384" y="3499849"/>
            <a:ext cx="2617256" cy="1815882"/>
          </a:xfrm>
          <a:prstGeom prst="rect">
            <a:avLst/>
          </a:prstGeom>
        </p:spPr>
        <p:txBody>
          <a:bodyPr wrap="square">
            <a:spAutoFit/>
          </a:bodyPr>
          <a:lstStyle/>
          <a:p>
            <a:r>
              <a:rPr lang="en-GB" sz="1600" b="1" dirty="0"/>
              <a:t>OCA</a:t>
            </a:r>
            <a:r>
              <a:rPr lang="en-GB" sz="1200" b="1" dirty="0"/>
              <a:t>*</a:t>
            </a:r>
          </a:p>
          <a:p>
            <a:r>
              <a:rPr lang="en-GB" sz="1200" dirty="0"/>
              <a:t>3PAR configuration bill of materials exported from NinjaSTARS to OCA</a:t>
            </a:r>
          </a:p>
          <a:p>
            <a:pPr marL="171450" indent="-171450">
              <a:buFont typeface="Arial" panose="020B0604020202020204" pitchFamily="34" charset="0"/>
              <a:buChar char="•"/>
            </a:pPr>
            <a:r>
              <a:rPr lang="en-GB" sz="1200" dirty="0"/>
              <a:t>Validation </a:t>
            </a:r>
          </a:p>
          <a:p>
            <a:pPr marL="171450" indent="-171450">
              <a:buFont typeface="Arial" panose="020B0604020202020204" pitchFamily="34" charset="0"/>
              <a:buChar char="•"/>
            </a:pPr>
            <a:r>
              <a:rPr lang="en-GB" sz="1200" dirty="0"/>
              <a:t>Legal/Budgetary quote</a:t>
            </a:r>
          </a:p>
          <a:p>
            <a:pPr marL="171450" indent="-171450">
              <a:buFont typeface="Arial" panose="020B0604020202020204" pitchFamily="34" charset="0"/>
              <a:buChar char="•"/>
            </a:pPr>
            <a:r>
              <a:rPr lang="en-GB" sz="1200" dirty="0"/>
              <a:t>Improved average lead time</a:t>
            </a:r>
          </a:p>
          <a:p>
            <a:pPr marL="171450" indent="-171450">
              <a:buFont typeface="Arial" panose="020B0604020202020204" pitchFamily="34" charset="0"/>
              <a:buChar char="•"/>
            </a:pPr>
            <a:r>
              <a:rPr lang="en-GB" sz="1200" dirty="0"/>
              <a:t>Enhanced end user experience</a:t>
            </a:r>
          </a:p>
          <a:p>
            <a:endParaRPr lang="en-GB" sz="1200" b="1" dirty="0"/>
          </a:p>
          <a:p>
            <a:r>
              <a:rPr lang="en-GB" sz="1200" i="1" dirty="0"/>
              <a:t>*ETA currently undefined</a:t>
            </a:r>
          </a:p>
        </p:txBody>
      </p:sp>
      <p:cxnSp>
        <p:nvCxnSpPr>
          <p:cNvPr id="35" name="Straight Connector 34"/>
          <p:cNvCxnSpPr/>
          <p:nvPr/>
        </p:nvCxnSpPr>
        <p:spPr>
          <a:xfrm>
            <a:off x="9239384" y="3423063"/>
            <a:ext cx="2340000" cy="0"/>
          </a:xfrm>
          <a:prstGeom prst="line">
            <a:avLst/>
          </a:prstGeom>
          <a:ln w="19050">
            <a:solidFill>
              <a:srgbClr val="00B388"/>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269488" y="2893192"/>
            <a:ext cx="2279791" cy="400110"/>
          </a:xfrm>
          <a:prstGeom prst="rect">
            <a:avLst/>
          </a:prstGeom>
        </p:spPr>
        <p:txBody>
          <a:bodyPr wrap="none">
            <a:spAutoFit/>
          </a:bodyPr>
          <a:lstStyle/>
          <a:p>
            <a:r>
              <a:rPr lang="en-GB" sz="2000" b="1" dirty="0"/>
              <a:t>Propose &amp; Quote</a:t>
            </a:r>
            <a:endParaRPr lang="en-US" sz="2000" b="1" dirty="0"/>
          </a:p>
        </p:txBody>
      </p:sp>
      <p:grpSp>
        <p:nvGrpSpPr>
          <p:cNvPr id="37" name="Group 36"/>
          <p:cNvGrpSpPr/>
          <p:nvPr/>
        </p:nvGrpSpPr>
        <p:grpSpPr>
          <a:xfrm>
            <a:off x="10005087" y="1757128"/>
            <a:ext cx="910563" cy="883027"/>
            <a:chOff x="827088" y="5454650"/>
            <a:chExt cx="542925" cy="552450"/>
          </a:xfrm>
        </p:grpSpPr>
        <p:sp>
          <p:nvSpPr>
            <p:cNvPr id="38" name="Freeform 5"/>
            <p:cNvSpPr>
              <a:spLocks noEditPoints="1"/>
            </p:cNvSpPr>
            <p:nvPr/>
          </p:nvSpPr>
          <p:spPr bwMode="auto">
            <a:xfrm>
              <a:off x="827088" y="5745163"/>
              <a:ext cx="542925" cy="261937"/>
            </a:xfrm>
            <a:custGeom>
              <a:avLst/>
              <a:gdLst>
                <a:gd name="T0" fmla="*/ 139 w 142"/>
                <a:gd name="T1" fmla="*/ 4 h 67"/>
                <a:gd name="T2" fmla="*/ 122 w 142"/>
                <a:gd name="T3" fmla="*/ 4 h 67"/>
                <a:gd name="T4" fmla="*/ 106 w 142"/>
                <a:gd name="T5" fmla="*/ 21 h 67"/>
                <a:gd name="T6" fmla="*/ 89 w 142"/>
                <a:gd name="T7" fmla="*/ 21 h 67"/>
                <a:gd name="T8" fmla="*/ 90 w 142"/>
                <a:gd name="T9" fmla="*/ 17 h 67"/>
                <a:gd name="T10" fmla="*/ 78 w 142"/>
                <a:gd name="T11" fmla="*/ 5 h 67"/>
                <a:gd name="T12" fmla="*/ 32 w 142"/>
                <a:gd name="T13" fmla="*/ 5 h 67"/>
                <a:gd name="T14" fmla="*/ 20 w 142"/>
                <a:gd name="T15" fmla="*/ 17 h 67"/>
                <a:gd name="T16" fmla="*/ 0 w 142"/>
                <a:gd name="T17" fmla="*/ 37 h 67"/>
                <a:gd name="T18" fmla="*/ 30 w 142"/>
                <a:gd name="T19" fmla="*/ 67 h 67"/>
                <a:gd name="T20" fmla="*/ 48 w 142"/>
                <a:gd name="T21" fmla="*/ 49 h 67"/>
                <a:gd name="T22" fmla="*/ 112 w 142"/>
                <a:gd name="T23" fmla="*/ 49 h 67"/>
                <a:gd name="T24" fmla="*/ 139 w 142"/>
                <a:gd name="T25" fmla="*/ 21 h 67"/>
                <a:gd name="T26" fmla="*/ 142 w 142"/>
                <a:gd name="T27" fmla="*/ 13 h 67"/>
                <a:gd name="T28" fmla="*/ 139 w 142"/>
                <a:gd name="T29" fmla="*/ 4 h 67"/>
                <a:gd name="T30" fmla="*/ 12 w 142"/>
                <a:gd name="T31" fmla="*/ 37 h 67"/>
                <a:gd name="T32" fmla="*/ 20 w 142"/>
                <a:gd name="T33" fmla="*/ 28 h 67"/>
                <a:gd name="T34" fmla="*/ 39 w 142"/>
                <a:gd name="T35" fmla="*/ 47 h 67"/>
                <a:gd name="T36" fmla="*/ 30 w 142"/>
                <a:gd name="T37" fmla="*/ 55 h 67"/>
                <a:gd name="T38" fmla="*/ 12 w 142"/>
                <a:gd name="T39" fmla="*/ 37 h 67"/>
                <a:gd name="T40" fmla="*/ 133 w 142"/>
                <a:gd name="T41" fmla="*/ 15 h 67"/>
                <a:gd name="T42" fmla="*/ 108 w 142"/>
                <a:gd name="T43" fmla="*/ 41 h 67"/>
                <a:gd name="T44" fmla="*/ 45 w 142"/>
                <a:gd name="T45" fmla="*/ 41 h 67"/>
                <a:gd name="T46" fmla="*/ 26 w 142"/>
                <a:gd name="T47" fmla="*/ 22 h 67"/>
                <a:gd name="T48" fmla="*/ 36 w 142"/>
                <a:gd name="T49" fmla="*/ 13 h 67"/>
                <a:gd name="T50" fmla="*/ 78 w 142"/>
                <a:gd name="T51" fmla="*/ 13 h 67"/>
                <a:gd name="T52" fmla="*/ 82 w 142"/>
                <a:gd name="T53" fmla="*/ 17 h 67"/>
                <a:gd name="T54" fmla="*/ 78 w 142"/>
                <a:gd name="T55" fmla="*/ 21 h 67"/>
                <a:gd name="T56" fmla="*/ 66 w 142"/>
                <a:gd name="T57" fmla="*/ 21 h 67"/>
                <a:gd name="T58" fmla="*/ 66 w 142"/>
                <a:gd name="T59" fmla="*/ 29 h 67"/>
                <a:gd name="T60" fmla="*/ 68 w 142"/>
                <a:gd name="T61" fmla="*/ 29 h 67"/>
                <a:gd name="T62" fmla="*/ 68 w 142"/>
                <a:gd name="T63" fmla="*/ 29 h 67"/>
                <a:gd name="T64" fmla="*/ 78 w 142"/>
                <a:gd name="T65" fmla="*/ 29 h 67"/>
                <a:gd name="T66" fmla="*/ 79 w 142"/>
                <a:gd name="T67" fmla="*/ 29 h 67"/>
                <a:gd name="T68" fmla="*/ 109 w 142"/>
                <a:gd name="T69" fmla="*/ 29 h 67"/>
                <a:gd name="T70" fmla="*/ 128 w 142"/>
                <a:gd name="T71" fmla="*/ 10 h 67"/>
                <a:gd name="T72" fmla="*/ 133 w 142"/>
                <a:gd name="T73" fmla="*/ 10 h 67"/>
                <a:gd name="T74" fmla="*/ 134 w 142"/>
                <a:gd name="T75" fmla="*/ 13 h 67"/>
                <a:gd name="T76" fmla="*/ 133 w 142"/>
                <a:gd name="T7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67">
                  <a:moveTo>
                    <a:pt x="139" y="4"/>
                  </a:moveTo>
                  <a:cubicBezTo>
                    <a:pt x="134" y="0"/>
                    <a:pt x="127" y="0"/>
                    <a:pt x="122" y="4"/>
                  </a:cubicBezTo>
                  <a:cubicBezTo>
                    <a:pt x="106" y="21"/>
                    <a:pt x="106" y="21"/>
                    <a:pt x="106" y="21"/>
                  </a:cubicBezTo>
                  <a:cubicBezTo>
                    <a:pt x="89" y="21"/>
                    <a:pt x="89" y="21"/>
                    <a:pt x="89" y="21"/>
                  </a:cubicBezTo>
                  <a:cubicBezTo>
                    <a:pt x="90" y="20"/>
                    <a:pt x="90" y="18"/>
                    <a:pt x="90" y="17"/>
                  </a:cubicBezTo>
                  <a:cubicBezTo>
                    <a:pt x="90" y="10"/>
                    <a:pt x="85" y="5"/>
                    <a:pt x="78" y="5"/>
                  </a:cubicBezTo>
                  <a:cubicBezTo>
                    <a:pt x="32" y="5"/>
                    <a:pt x="32" y="5"/>
                    <a:pt x="32" y="5"/>
                  </a:cubicBezTo>
                  <a:cubicBezTo>
                    <a:pt x="20" y="17"/>
                    <a:pt x="20" y="17"/>
                    <a:pt x="20" y="17"/>
                  </a:cubicBezTo>
                  <a:cubicBezTo>
                    <a:pt x="0" y="37"/>
                    <a:pt x="0" y="37"/>
                    <a:pt x="0" y="37"/>
                  </a:cubicBezTo>
                  <a:cubicBezTo>
                    <a:pt x="30" y="67"/>
                    <a:pt x="30" y="67"/>
                    <a:pt x="30" y="67"/>
                  </a:cubicBezTo>
                  <a:cubicBezTo>
                    <a:pt x="48" y="49"/>
                    <a:pt x="48" y="49"/>
                    <a:pt x="48" y="49"/>
                  </a:cubicBezTo>
                  <a:cubicBezTo>
                    <a:pt x="112" y="49"/>
                    <a:pt x="112" y="49"/>
                    <a:pt x="112" y="49"/>
                  </a:cubicBezTo>
                  <a:cubicBezTo>
                    <a:pt x="139" y="21"/>
                    <a:pt x="139" y="21"/>
                    <a:pt x="139" y="21"/>
                  </a:cubicBezTo>
                  <a:cubicBezTo>
                    <a:pt x="141" y="19"/>
                    <a:pt x="142" y="16"/>
                    <a:pt x="142" y="13"/>
                  </a:cubicBezTo>
                  <a:cubicBezTo>
                    <a:pt x="142" y="9"/>
                    <a:pt x="141" y="7"/>
                    <a:pt x="139" y="4"/>
                  </a:cubicBezTo>
                  <a:close/>
                  <a:moveTo>
                    <a:pt x="12" y="37"/>
                  </a:moveTo>
                  <a:cubicBezTo>
                    <a:pt x="20" y="28"/>
                    <a:pt x="20" y="28"/>
                    <a:pt x="20" y="28"/>
                  </a:cubicBezTo>
                  <a:cubicBezTo>
                    <a:pt x="39" y="47"/>
                    <a:pt x="39" y="47"/>
                    <a:pt x="39" y="47"/>
                  </a:cubicBezTo>
                  <a:cubicBezTo>
                    <a:pt x="30" y="55"/>
                    <a:pt x="30" y="55"/>
                    <a:pt x="30" y="55"/>
                  </a:cubicBezTo>
                  <a:lnTo>
                    <a:pt x="12" y="37"/>
                  </a:lnTo>
                  <a:close/>
                  <a:moveTo>
                    <a:pt x="133" y="15"/>
                  </a:moveTo>
                  <a:cubicBezTo>
                    <a:pt x="108" y="41"/>
                    <a:pt x="108" y="41"/>
                    <a:pt x="108" y="41"/>
                  </a:cubicBezTo>
                  <a:cubicBezTo>
                    <a:pt x="45" y="41"/>
                    <a:pt x="45" y="41"/>
                    <a:pt x="45" y="41"/>
                  </a:cubicBezTo>
                  <a:cubicBezTo>
                    <a:pt x="26" y="22"/>
                    <a:pt x="26" y="22"/>
                    <a:pt x="26" y="22"/>
                  </a:cubicBezTo>
                  <a:cubicBezTo>
                    <a:pt x="36" y="13"/>
                    <a:pt x="36" y="13"/>
                    <a:pt x="36" y="13"/>
                  </a:cubicBezTo>
                  <a:cubicBezTo>
                    <a:pt x="78" y="13"/>
                    <a:pt x="78" y="13"/>
                    <a:pt x="78" y="13"/>
                  </a:cubicBezTo>
                  <a:cubicBezTo>
                    <a:pt x="80" y="13"/>
                    <a:pt x="82" y="15"/>
                    <a:pt x="82" y="17"/>
                  </a:cubicBezTo>
                  <a:cubicBezTo>
                    <a:pt x="82" y="19"/>
                    <a:pt x="80" y="21"/>
                    <a:pt x="78" y="21"/>
                  </a:cubicBezTo>
                  <a:cubicBezTo>
                    <a:pt x="66" y="21"/>
                    <a:pt x="66" y="21"/>
                    <a:pt x="66" y="21"/>
                  </a:cubicBezTo>
                  <a:cubicBezTo>
                    <a:pt x="66" y="29"/>
                    <a:pt x="66" y="29"/>
                    <a:pt x="66" y="29"/>
                  </a:cubicBezTo>
                  <a:cubicBezTo>
                    <a:pt x="68" y="29"/>
                    <a:pt x="68" y="29"/>
                    <a:pt x="68" y="29"/>
                  </a:cubicBezTo>
                  <a:cubicBezTo>
                    <a:pt x="68" y="29"/>
                    <a:pt x="68" y="29"/>
                    <a:pt x="68" y="29"/>
                  </a:cubicBezTo>
                  <a:cubicBezTo>
                    <a:pt x="78" y="29"/>
                    <a:pt x="78" y="29"/>
                    <a:pt x="78" y="29"/>
                  </a:cubicBezTo>
                  <a:cubicBezTo>
                    <a:pt x="78" y="29"/>
                    <a:pt x="78" y="29"/>
                    <a:pt x="79" y="29"/>
                  </a:cubicBezTo>
                  <a:cubicBezTo>
                    <a:pt x="109" y="29"/>
                    <a:pt x="109" y="29"/>
                    <a:pt x="109" y="29"/>
                  </a:cubicBezTo>
                  <a:cubicBezTo>
                    <a:pt x="128" y="10"/>
                    <a:pt x="128" y="10"/>
                    <a:pt x="128" y="10"/>
                  </a:cubicBezTo>
                  <a:cubicBezTo>
                    <a:pt x="129" y="9"/>
                    <a:pt x="132" y="9"/>
                    <a:pt x="133" y="10"/>
                  </a:cubicBezTo>
                  <a:cubicBezTo>
                    <a:pt x="134" y="11"/>
                    <a:pt x="134" y="12"/>
                    <a:pt x="134" y="13"/>
                  </a:cubicBezTo>
                  <a:cubicBezTo>
                    <a:pt x="134" y="14"/>
                    <a:pt x="134" y="14"/>
                    <a:pt x="133"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noEditPoints="1"/>
            </p:cNvSpPr>
            <p:nvPr/>
          </p:nvSpPr>
          <p:spPr bwMode="auto">
            <a:xfrm>
              <a:off x="954088" y="5454650"/>
              <a:ext cx="295275" cy="296863"/>
            </a:xfrm>
            <a:custGeom>
              <a:avLst/>
              <a:gdLst>
                <a:gd name="T0" fmla="*/ 38 w 76"/>
                <a:gd name="T1" fmla="*/ 0 h 76"/>
                <a:gd name="T2" fmla="*/ 0 w 76"/>
                <a:gd name="T3" fmla="*/ 38 h 76"/>
                <a:gd name="T4" fmla="*/ 38 w 76"/>
                <a:gd name="T5" fmla="*/ 76 h 76"/>
                <a:gd name="T6" fmla="*/ 76 w 76"/>
                <a:gd name="T7" fmla="*/ 38 h 76"/>
                <a:gd name="T8" fmla="*/ 38 w 76"/>
                <a:gd name="T9" fmla="*/ 0 h 76"/>
                <a:gd name="T10" fmla="*/ 38 w 76"/>
                <a:gd name="T11" fmla="*/ 68 h 76"/>
                <a:gd name="T12" fmla="*/ 8 w 76"/>
                <a:gd name="T13" fmla="*/ 38 h 76"/>
                <a:gd name="T14" fmla="*/ 38 w 76"/>
                <a:gd name="T15" fmla="*/ 8 h 76"/>
                <a:gd name="T16" fmla="*/ 68 w 76"/>
                <a:gd name="T17" fmla="*/ 38 h 76"/>
                <a:gd name="T18" fmla="*/ 38 w 76"/>
                <a:gd name="T19" fmla="*/ 68 h 76"/>
                <a:gd name="T20" fmla="*/ 42 w 76"/>
                <a:gd name="T21" fmla="*/ 19 h 76"/>
                <a:gd name="T22" fmla="*/ 49 w 76"/>
                <a:gd name="T23" fmla="*/ 19 h 76"/>
                <a:gd name="T24" fmla="*/ 49 w 76"/>
                <a:gd name="T25" fmla="*/ 27 h 76"/>
                <a:gd name="T26" fmla="*/ 38 w 76"/>
                <a:gd name="T27" fmla="*/ 27 h 76"/>
                <a:gd name="T28" fmla="*/ 34 w 76"/>
                <a:gd name="T29" fmla="*/ 30 h 76"/>
                <a:gd name="T30" fmla="*/ 38 w 76"/>
                <a:gd name="T31" fmla="*/ 34 h 76"/>
                <a:gd name="T32" fmla="*/ 49 w 76"/>
                <a:gd name="T33" fmla="*/ 46 h 76"/>
                <a:gd name="T34" fmla="*/ 42 w 76"/>
                <a:gd name="T35" fmla="*/ 56 h 76"/>
                <a:gd name="T36" fmla="*/ 42 w 76"/>
                <a:gd name="T37" fmla="*/ 61 h 76"/>
                <a:gd name="T38" fmla="*/ 34 w 76"/>
                <a:gd name="T39" fmla="*/ 61 h 76"/>
                <a:gd name="T40" fmla="*/ 34 w 76"/>
                <a:gd name="T41" fmla="*/ 57 h 76"/>
                <a:gd name="T42" fmla="*/ 27 w 76"/>
                <a:gd name="T43" fmla="*/ 57 h 76"/>
                <a:gd name="T44" fmla="*/ 27 w 76"/>
                <a:gd name="T45" fmla="*/ 49 h 76"/>
                <a:gd name="T46" fmla="*/ 38 w 76"/>
                <a:gd name="T47" fmla="*/ 49 h 76"/>
                <a:gd name="T48" fmla="*/ 42 w 76"/>
                <a:gd name="T49" fmla="*/ 46 h 76"/>
                <a:gd name="T50" fmla="*/ 38 w 76"/>
                <a:gd name="T51" fmla="*/ 42 h 76"/>
                <a:gd name="T52" fmla="*/ 27 w 76"/>
                <a:gd name="T53" fmla="*/ 30 h 76"/>
                <a:gd name="T54" fmla="*/ 34 w 76"/>
                <a:gd name="T55" fmla="*/ 20 h 76"/>
                <a:gd name="T56" fmla="*/ 34 w 76"/>
                <a:gd name="T57" fmla="*/ 15 h 76"/>
                <a:gd name="T58" fmla="*/ 42 w 76"/>
                <a:gd name="T59" fmla="*/ 15 h 76"/>
                <a:gd name="T60" fmla="*/ 42 w 76"/>
                <a:gd name="T61"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6">
                  <a:moveTo>
                    <a:pt x="38" y="0"/>
                  </a:moveTo>
                  <a:cubicBezTo>
                    <a:pt x="17" y="0"/>
                    <a:pt x="0" y="17"/>
                    <a:pt x="0" y="38"/>
                  </a:cubicBezTo>
                  <a:cubicBezTo>
                    <a:pt x="0" y="59"/>
                    <a:pt x="17" y="76"/>
                    <a:pt x="38" y="76"/>
                  </a:cubicBezTo>
                  <a:cubicBezTo>
                    <a:pt x="59" y="76"/>
                    <a:pt x="76" y="59"/>
                    <a:pt x="76" y="38"/>
                  </a:cubicBezTo>
                  <a:cubicBezTo>
                    <a:pt x="76" y="17"/>
                    <a:pt x="59" y="0"/>
                    <a:pt x="38" y="0"/>
                  </a:cubicBezTo>
                  <a:close/>
                  <a:moveTo>
                    <a:pt x="38" y="68"/>
                  </a:moveTo>
                  <a:cubicBezTo>
                    <a:pt x="21" y="68"/>
                    <a:pt x="8" y="55"/>
                    <a:pt x="8" y="38"/>
                  </a:cubicBezTo>
                  <a:cubicBezTo>
                    <a:pt x="8" y="21"/>
                    <a:pt x="21" y="8"/>
                    <a:pt x="38" y="8"/>
                  </a:cubicBezTo>
                  <a:cubicBezTo>
                    <a:pt x="55" y="8"/>
                    <a:pt x="68" y="21"/>
                    <a:pt x="68" y="38"/>
                  </a:cubicBezTo>
                  <a:cubicBezTo>
                    <a:pt x="68" y="55"/>
                    <a:pt x="55" y="68"/>
                    <a:pt x="38" y="68"/>
                  </a:cubicBezTo>
                  <a:close/>
                  <a:moveTo>
                    <a:pt x="42" y="19"/>
                  </a:moveTo>
                  <a:cubicBezTo>
                    <a:pt x="49" y="19"/>
                    <a:pt x="49" y="19"/>
                    <a:pt x="49" y="19"/>
                  </a:cubicBezTo>
                  <a:cubicBezTo>
                    <a:pt x="49" y="27"/>
                    <a:pt x="49" y="27"/>
                    <a:pt x="49" y="27"/>
                  </a:cubicBezTo>
                  <a:cubicBezTo>
                    <a:pt x="38" y="27"/>
                    <a:pt x="38" y="27"/>
                    <a:pt x="38" y="27"/>
                  </a:cubicBezTo>
                  <a:cubicBezTo>
                    <a:pt x="36" y="27"/>
                    <a:pt x="34" y="28"/>
                    <a:pt x="34" y="30"/>
                  </a:cubicBezTo>
                  <a:cubicBezTo>
                    <a:pt x="34" y="32"/>
                    <a:pt x="36" y="34"/>
                    <a:pt x="38" y="34"/>
                  </a:cubicBezTo>
                  <a:cubicBezTo>
                    <a:pt x="44" y="34"/>
                    <a:pt x="49" y="39"/>
                    <a:pt x="49" y="46"/>
                  </a:cubicBezTo>
                  <a:cubicBezTo>
                    <a:pt x="49" y="51"/>
                    <a:pt x="46" y="55"/>
                    <a:pt x="42" y="56"/>
                  </a:cubicBezTo>
                  <a:cubicBezTo>
                    <a:pt x="42" y="61"/>
                    <a:pt x="42" y="61"/>
                    <a:pt x="42" y="61"/>
                  </a:cubicBezTo>
                  <a:cubicBezTo>
                    <a:pt x="34" y="61"/>
                    <a:pt x="34" y="61"/>
                    <a:pt x="34" y="61"/>
                  </a:cubicBezTo>
                  <a:cubicBezTo>
                    <a:pt x="34" y="57"/>
                    <a:pt x="34" y="57"/>
                    <a:pt x="34" y="57"/>
                  </a:cubicBezTo>
                  <a:cubicBezTo>
                    <a:pt x="27" y="57"/>
                    <a:pt x="27" y="57"/>
                    <a:pt x="27" y="57"/>
                  </a:cubicBezTo>
                  <a:cubicBezTo>
                    <a:pt x="27" y="49"/>
                    <a:pt x="27" y="49"/>
                    <a:pt x="27" y="49"/>
                  </a:cubicBezTo>
                  <a:cubicBezTo>
                    <a:pt x="38" y="49"/>
                    <a:pt x="38" y="49"/>
                    <a:pt x="38" y="49"/>
                  </a:cubicBezTo>
                  <a:cubicBezTo>
                    <a:pt x="40" y="49"/>
                    <a:pt x="42" y="48"/>
                    <a:pt x="42" y="46"/>
                  </a:cubicBezTo>
                  <a:cubicBezTo>
                    <a:pt x="42" y="44"/>
                    <a:pt x="40" y="42"/>
                    <a:pt x="38" y="42"/>
                  </a:cubicBezTo>
                  <a:cubicBezTo>
                    <a:pt x="32" y="42"/>
                    <a:pt x="27" y="37"/>
                    <a:pt x="27" y="30"/>
                  </a:cubicBezTo>
                  <a:cubicBezTo>
                    <a:pt x="27" y="25"/>
                    <a:pt x="30" y="21"/>
                    <a:pt x="34" y="20"/>
                  </a:cubicBezTo>
                  <a:cubicBezTo>
                    <a:pt x="34" y="15"/>
                    <a:pt x="34" y="15"/>
                    <a:pt x="34" y="15"/>
                  </a:cubicBezTo>
                  <a:cubicBezTo>
                    <a:pt x="42" y="15"/>
                    <a:pt x="42" y="15"/>
                    <a:pt x="42" y="15"/>
                  </a:cubicBezTo>
                  <a:lnTo>
                    <a:pt x="42" y="19"/>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p:nvPr/>
        </p:nvSpPr>
        <p:spPr>
          <a:xfrm>
            <a:off x="6376296" y="3499849"/>
            <a:ext cx="2396370" cy="2954655"/>
          </a:xfrm>
          <a:prstGeom prst="rect">
            <a:avLst/>
          </a:prstGeom>
        </p:spPr>
        <p:txBody>
          <a:bodyPr wrap="square">
            <a:spAutoFit/>
          </a:bodyPr>
          <a:lstStyle/>
          <a:p>
            <a:r>
              <a:rPr lang="en-GB" sz="1600" b="1" dirty="0"/>
              <a:t>NinjaSTARS</a:t>
            </a:r>
            <a:r>
              <a:rPr lang="en-GB" sz="1200" b="1" dirty="0"/>
              <a:t> </a:t>
            </a:r>
          </a:p>
          <a:p>
            <a:r>
              <a:rPr lang="en-GB" sz="1200" dirty="0"/>
              <a:t>Wizard based sizing with configuration objectives derived from SAF analysis</a:t>
            </a:r>
          </a:p>
          <a:p>
            <a:pPr marL="171450" indent="-171450">
              <a:buFont typeface="Arial" panose="020B0604020202020204" pitchFamily="34" charset="0"/>
              <a:buChar char="•"/>
            </a:pPr>
            <a:r>
              <a:rPr lang="en-GB" sz="1200" dirty="0"/>
              <a:t>Capacity</a:t>
            </a:r>
          </a:p>
          <a:p>
            <a:pPr marL="171450" indent="-171450">
              <a:buFont typeface="Arial" panose="020B0604020202020204" pitchFamily="34" charset="0"/>
              <a:buChar char="•"/>
            </a:pPr>
            <a:r>
              <a:rPr lang="en-GB" sz="1200" dirty="0"/>
              <a:t>Performance</a:t>
            </a:r>
          </a:p>
          <a:p>
            <a:pPr marL="171450" indent="-171450">
              <a:buFont typeface="Arial" panose="020B0604020202020204" pitchFamily="34" charset="0"/>
              <a:buChar char="•"/>
            </a:pPr>
            <a:r>
              <a:rPr lang="en-GB" sz="1200" dirty="0"/>
              <a:t>SLA</a:t>
            </a:r>
          </a:p>
          <a:p>
            <a:endParaRPr lang="en-GB" sz="1200" dirty="0"/>
          </a:p>
          <a:p>
            <a:r>
              <a:rPr lang="en-GB" sz="1200" b="1" dirty="0"/>
              <a:t>Roadmap:</a:t>
            </a:r>
          </a:p>
          <a:p>
            <a:pPr marL="171450" indent="-171450">
              <a:buFont typeface="Arial" panose="020B0604020202020204" pitchFamily="34" charset="0"/>
              <a:buChar char="•"/>
            </a:pPr>
            <a:r>
              <a:rPr lang="en-GB" sz="1200" dirty="0"/>
              <a:t>Upgrade Planner (Import of existing 3PAR configuration to ease HW upgrades configuration)</a:t>
            </a:r>
          </a:p>
          <a:p>
            <a:pPr marL="171450" indent="-171450">
              <a:buFont typeface="Arial" panose="020B0604020202020204" pitchFamily="34" charset="0"/>
              <a:buChar char="•"/>
            </a:pPr>
            <a:r>
              <a:rPr lang="en-GB" sz="1200" dirty="0"/>
              <a:t>Competitive Replacement</a:t>
            </a:r>
          </a:p>
          <a:p>
            <a:pPr marL="171450" indent="-171450">
              <a:buFont typeface="Arial" panose="020B0604020202020204" pitchFamily="34" charset="0"/>
              <a:buChar char="•"/>
            </a:pPr>
            <a:r>
              <a:rPr lang="en-GB" sz="1200" dirty="0"/>
              <a:t>Integration with OCA*</a:t>
            </a:r>
          </a:p>
        </p:txBody>
      </p:sp>
      <p:cxnSp>
        <p:nvCxnSpPr>
          <p:cNvPr id="41" name="Straight Connector 40"/>
          <p:cNvCxnSpPr/>
          <p:nvPr/>
        </p:nvCxnSpPr>
        <p:spPr>
          <a:xfrm>
            <a:off x="6376295" y="3424052"/>
            <a:ext cx="2340000" cy="0"/>
          </a:xfrm>
          <a:prstGeom prst="line">
            <a:avLst/>
          </a:prstGeom>
          <a:ln w="19050">
            <a:solidFill>
              <a:srgbClr val="00B388"/>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742266" y="2893192"/>
            <a:ext cx="1409360" cy="400110"/>
          </a:xfrm>
          <a:prstGeom prst="rect">
            <a:avLst/>
          </a:prstGeom>
        </p:spPr>
        <p:txBody>
          <a:bodyPr wrap="none">
            <a:spAutoFit/>
          </a:bodyPr>
          <a:lstStyle/>
          <a:p>
            <a:r>
              <a:rPr lang="en-GB" sz="2000" b="1" dirty="0"/>
              <a:t>Build/Size</a:t>
            </a:r>
            <a:endParaRPr lang="en-US" sz="2000" b="1" dirty="0"/>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848" y="1626957"/>
            <a:ext cx="1035921" cy="1035921"/>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542" y="1634920"/>
            <a:ext cx="1019997" cy="1019997"/>
          </a:xfrm>
          <a:prstGeom prst="rect">
            <a:avLst/>
          </a:prstGeom>
        </p:spPr>
      </p:pic>
      <p:sp>
        <p:nvSpPr>
          <p:cNvPr id="45" name="Rectangle 44"/>
          <p:cNvSpPr/>
          <p:nvPr/>
        </p:nvSpPr>
        <p:spPr>
          <a:xfrm>
            <a:off x="1046292" y="2923970"/>
            <a:ext cx="954107" cy="369332"/>
          </a:xfrm>
          <a:prstGeom prst="rect">
            <a:avLst/>
          </a:prstGeom>
        </p:spPr>
        <p:txBody>
          <a:bodyPr wrap="none">
            <a:spAutoFit/>
          </a:bodyPr>
          <a:lstStyle/>
          <a:p>
            <a:r>
              <a:rPr lang="en-GB" b="1" dirty="0"/>
              <a:t>Collect</a:t>
            </a:r>
            <a:endParaRPr lang="en-US" dirty="0"/>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004" y="1620158"/>
            <a:ext cx="939910" cy="939910"/>
          </a:xfrm>
          <a:prstGeom prst="rect">
            <a:avLst/>
          </a:prstGeom>
        </p:spPr>
      </p:pic>
    </p:spTree>
    <p:extLst>
      <p:ext uri="{BB962C8B-B14F-4D97-AF65-F5344CB8AC3E}">
        <p14:creationId xmlns:p14="http://schemas.microsoft.com/office/powerpoint/2010/main" val="32091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Assessment Foundry</a:t>
            </a:r>
          </a:p>
        </p:txBody>
      </p:sp>
      <p:sp>
        <p:nvSpPr>
          <p:cNvPr id="36" name="Text Placeholder 2"/>
          <p:cNvSpPr>
            <a:spLocks noGrp="1"/>
          </p:cNvSpPr>
          <p:nvPr>
            <p:ph type="body" sz="quarter" idx="13"/>
          </p:nvPr>
        </p:nvSpPr>
        <p:spPr>
          <a:xfrm>
            <a:off x="609440" y="934240"/>
            <a:ext cx="10969943" cy="381000"/>
          </a:xfrm>
        </p:spPr>
        <p:txBody>
          <a:bodyPr/>
          <a:lstStyle/>
          <a:p>
            <a:r>
              <a:rPr lang="en-US" b="1" dirty="0">
                <a:solidFill>
                  <a:srgbClr val="01A982"/>
                </a:solidFill>
                <a:hlinkClick r:id="rId3"/>
              </a:rPr>
              <a:t>https://saf.itcs.hpe.com</a:t>
            </a:r>
            <a:r>
              <a:rPr lang="en-US" b="1" dirty="0">
                <a:solidFill>
                  <a:srgbClr val="01A982"/>
                </a:solidFill>
              </a:rPr>
              <a:t>     </a:t>
            </a:r>
            <a:endParaRPr lang="en-US" b="1" dirty="0">
              <a:solidFill>
                <a:srgbClr val="FF0000"/>
              </a:solidFill>
            </a:endParaRPr>
          </a:p>
        </p:txBody>
      </p:sp>
      <p:sp>
        <p:nvSpPr>
          <p:cNvPr id="5" name="AutoShape 4" descr="Image result for green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pic>
        <p:nvPicPr>
          <p:cNvPr id="9" name="Picture 8">
            <a:extLst>
              <a:ext uri="{FF2B5EF4-FFF2-40B4-BE49-F238E27FC236}">
                <a16:creationId xmlns:a16="http://schemas.microsoft.com/office/drawing/2014/main" id="{F7F02963-8C15-4D39-8F79-D21B99AE6FB6}"/>
              </a:ext>
            </a:extLst>
          </p:cNvPr>
          <p:cNvPicPr>
            <a:picLocks noChangeAspect="1"/>
          </p:cNvPicPr>
          <p:nvPr/>
        </p:nvPicPr>
        <p:blipFill>
          <a:blip r:embed="rId5"/>
          <a:stretch>
            <a:fillRect/>
          </a:stretch>
        </p:blipFill>
        <p:spPr>
          <a:xfrm>
            <a:off x="1371600" y="1371600"/>
            <a:ext cx="9296400" cy="4720776"/>
          </a:xfrm>
          <a:prstGeom prst="rect">
            <a:avLst/>
          </a:prstGeom>
        </p:spPr>
      </p:pic>
      <p:sp>
        <p:nvSpPr>
          <p:cNvPr id="7" name="Text Placeholder 2">
            <a:extLst>
              <a:ext uri="{FF2B5EF4-FFF2-40B4-BE49-F238E27FC236}">
                <a16:creationId xmlns:a16="http://schemas.microsoft.com/office/drawing/2014/main" id="{85DE610F-2BD7-4AD9-9C2E-A9083BCA4E14}"/>
              </a:ext>
            </a:extLst>
          </p:cNvPr>
          <p:cNvSpPr txBox="1">
            <a:spLocks/>
          </p:cNvSpPr>
          <p:nvPr/>
        </p:nvSpPr>
        <p:spPr>
          <a:xfrm>
            <a:off x="381000" y="914400"/>
            <a:ext cx="10969943" cy="381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buClr>
              <a:buFont typeface="Arial" panose="020B0604020202020204" pitchFamily="34" charset="0"/>
              <a:buNone/>
              <a:defRPr sz="2400" kern="1200" baseline="0">
                <a:solidFill>
                  <a:schemeClr val="tx1"/>
                </a:solidFill>
                <a:latin typeface="+mn-lt"/>
                <a:ea typeface="+mn-ea"/>
                <a:cs typeface="+mn-cs"/>
              </a:defRPr>
            </a:lvl1pPr>
            <a:lvl2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tx1"/>
              </a:buClr>
              <a:buFont typeface="Arial" panose="020B0604020202020204" pitchFamily="34" charset="0"/>
              <a:buNone/>
              <a:defRPr sz="2400" kern="1200">
                <a:solidFill>
                  <a:schemeClr val="tx1"/>
                </a:solidFill>
                <a:latin typeface="+mn-lt"/>
                <a:ea typeface="+mn-ea"/>
                <a:cs typeface="+mn-cs"/>
              </a:defRPr>
            </a:lvl9pPr>
          </a:lstStyle>
          <a:p>
            <a:r>
              <a:rPr lang="en-US" b="1" dirty="0">
                <a:solidFill>
                  <a:srgbClr val="01A982"/>
                </a:solidFill>
              </a:rPr>
              <a:t>                                                 </a:t>
            </a:r>
            <a:r>
              <a:rPr lang="en-US" b="1" dirty="0">
                <a:solidFill>
                  <a:srgbClr val="FF0000"/>
                </a:solidFill>
                <a:sym typeface="Wingdings" panose="05000000000000000000" pitchFamily="2" charset="2"/>
              </a:rPr>
              <a:t> Remember this!!!</a:t>
            </a:r>
            <a:endParaRPr lang="en-US" b="1" dirty="0">
              <a:solidFill>
                <a:srgbClr val="FF0000"/>
              </a:solidFill>
            </a:endParaRPr>
          </a:p>
        </p:txBody>
      </p:sp>
    </p:spTree>
    <p:extLst>
      <p:ext uri="{BB962C8B-B14F-4D97-AF65-F5344CB8AC3E}">
        <p14:creationId xmlns:p14="http://schemas.microsoft.com/office/powerpoint/2010/main" val="21466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B3B3D2-0A88-4BD7-8237-D72D65BC0FE7}"/>
              </a:ext>
            </a:extLst>
          </p:cNvPr>
          <p:cNvPicPr>
            <a:picLocks noChangeAspect="1"/>
          </p:cNvPicPr>
          <p:nvPr/>
        </p:nvPicPr>
        <p:blipFill>
          <a:blip r:embed="rId3"/>
          <a:stretch>
            <a:fillRect/>
          </a:stretch>
        </p:blipFill>
        <p:spPr>
          <a:xfrm>
            <a:off x="2057400" y="1371600"/>
            <a:ext cx="9090185" cy="5089460"/>
          </a:xfrm>
          <a:prstGeom prst="rect">
            <a:avLst/>
          </a:prstGeom>
        </p:spPr>
      </p:pic>
      <p:sp>
        <p:nvSpPr>
          <p:cNvPr id="2" name="Title 1"/>
          <p:cNvSpPr>
            <a:spLocks noGrp="1"/>
          </p:cNvSpPr>
          <p:nvPr>
            <p:ph type="title"/>
          </p:nvPr>
        </p:nvSpPr>
        <p:spPr/>
        <p:txBody>
          <a:bodyPr/>
          <a:lstStyle/>
          <a:p>
            <a:r>
              <a:rPr lang="en-US" dirty="0"/>
              <a:t>Storage Assessment Foundry</a:t>
            </a:r>
          </a:p>
        </p:txBody>
      </p:sp>
      <p:sp>
        <p:nvSpPr>
          <p:cNvPr id="36" name="Text Placeholder 2"/>
          <p:cNvSpPr>
            <a:spLocks noGrp="1"/>
          </p:cNvSpPr>
          <p:nvPr>
            <p:ph type="body" sz="quarter" idx="13"/>
          </p:nvPr>
        </p:nvSpPr>
        <p:spPr>
          <a:xfrm>
            <a:off x="609440" y="934240"/>
            <a:ext cx="10969943" cy="381000"/>
          </a:xfrm>
        </p:spPr>
        <p:txBody>
          <a:bodyPr/>
          <a:lstStyle/>
          <a:p>
            <a:r>
              <a:rPr lang="en-US" b="1" dirty="0">
                <a:solidFill>
                  <a:srgbClr val="01A982"/>
                </a:solidFill>
              </a:rPr>
              <a:t>https://saf.itcs.hpe.com</a:t>
            </a:r>
          </a:p>
        </p:txBody>
      </p:sp>
      <p:sp>
        <p:nvSpPr>
          <p:cNvPr id="5" name="AutoShape 4" descr="Image result for green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sp>
        <p:nvSpPr>
          <p:cNvPr id="6" name="Rectangle: Rounded Corners 5">
            <a:extLst>
              <a:ext uri="{FF2B5EF4-FFF2-40B4-BE49-F238E27FC236}">
                <a16:creationId xmlns:a16="http://schemas.microsoft.com/office/drawing/2014/main" id="{A676FAD8-565E-41A7-9D92-B5B5FB5025B4}"/>
              </a:ext>
            </a:extLst>
          </p:cNvPr>
          <p:cNvSpPr/>
          <p:nvPr/>
        </p:nvSpPr>
        <p:spPr bwMode="ltGray">
          <a:xfrm>
            <a:off x="3509534" y="2228850"/>
            <a:ext cx="1955196" cy="120015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12" name="Rectangle: Rounded Corners 11">
            <a:extLst>
              <a:ext uri="{FF2B5EF4-FFF2-40B4-BE49-F238E27FC236}">
                <a16:creationId xmlns:a16="http://schemas.microsoft.com/office/drawing/2014/main" id="{3BDF9AC1-788B-4A93-8BCD-F760898A4395}"/>
              </a:ext>
            </a:extLst>
          </p:cNvPr>
          <p:cNvSpPr/>
          <p:nvPr/>
        </p:nvSpPr>
        <p:spPr bwMode="ltGray">
          <a:xfrm>
            <a:off x="5646564" y="5077188"/>
            <a:ext cx="1936242" cy="120322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93262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 Modules</a:t>
            </a:r>
            <a:endParaRPr lang="en-US" dirty="0"/>
          </a:p>
        </p:txBody>
      </p:sp>
      <p:sp>
        <p:nvSpPr>
          <p:cNvPr id="15" name="Text Placeholder 2"/>
          <p:cNvSpPr txBox="1">
            <a:spLocks/>
          </p:cNvSpPr>
          <p:nvPr/>
        </p:nvSpPr>
        <p:spPr>
          <a:xfrm>
            <a:off x="526657" y="887760"/>
            <a:ext cx="10969943" cy="381000"/>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2400" dirty="0"/>
              <a:t>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graphicFrame>
        <p:nvGraphicFramePr>
          <p:cNvPr id="3" name="Table 2">
            <a:extLst>
              <a:ext uri="{FF2B5EF4-FFF2-40B4-BE49-F238E27FC236}">
                <a16:creationId xmlns:a16="http://schemas.microsoft.com/office/drawing/2014/main" id="{D9876250-09B4-48FF-B21D-D9653163BBAA}"/>
              </a:ext>
            </a:extLst>
          </p:cNvPr>
          <p:cNvGraphicFramePr>
            <a:graphicFrameLocks noGrp="1"/>
          </p:cNvGraphicFramePr>
          <p:nvPr>
            <p:extLst>
              <p:ext uri="{D42A27DB-BD31-4B8C-83A1-F6EECF244321}">
                <p14:modId xmlns:p14="http://schemas.microsoft.com/office/powerpoint/2010/main" val="183415879"/>
              </p:ext>
            </p:extLst>
          </p:nvPr>
        </p:nvGraphicFramePr>
        <p:xfrm>
          <a:off x="609440" y="1269130"/>
          <a:ext cx="9820360" cy="4445865"/>
        </p:xfrm>
        <a:graphic>
          <a:graphicData uri="http://schemas.openxmlformats.org/drawingml/2006/table">
            <a:tbl>
              <a:tblPr firstRow="1" bandRow="1">
                <a:tableStyleId>{10A1B5D5-9B99-4C35-A422-299274C87663}</a:tableStyleId>
              </a:tblPr>
              <a:tblGrid>
                <a:gridCol w="1676560">
                  <a:extLst>
                    <a:ext uri="{9D8B030D-6E8A-4147-A177-3AD203B41FA5}">
                      <a16:colId xmlns:a16="http://schemas.microsoft.com/office/drawing/2014/main" val="3620923507"/>
                    </a:ext>
                  </a:extLst>
                </a:gridCol>
                <a:gridCol w="8143800">
                  <a:extLst>
                    <a:ext uri="{9D8B030D-6E8A-4147-A177-3AD203B41FA5}">
                      <a16:colId xmlns:a16="http://schemas.microsoft.com/office/drawing/2014/main" val="1272436502"/>
                    </a:ext>
                  </a:extLst>
                </a:gridCol>
              </a:tblGrid>
              <a:tr h="370469">
                <a:tc>
                  <a:txBody>
                    <a:bodyPr/>
                    <a:lstStyle/>
                    <a:p>
                      <a:r>
                        <a:rPr lang="en-GB" sz="1200" dirty="0"/>
                        <a:t>SAF Module</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dirty="0"/>
                        <a:t>Description</a:t>
                      </a:r>
                      <a:endParaRPr lang="en-GB" sz="12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4601931"/>
                  </a:ext>
                </a:extLst>
              </a:tr>
              <a:tr h="370469">
                <a:tc>
                  <a:txBody>
                    <a:bodyPr/>
                    <a:lstStyle/>
                    <a:p>
                      <a:r>
                        <a:rPr lang="en-GB" sz="1200" dirty="0"/>
                        <a:t>SAF Collect</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1" dirty="0"/>
                        <a:t>Utility used to collect data at a customer’s site.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56376570"/>
                  </a:ext>
                </a:extLst>
              </a:tr>
              <a:tr h="370469">
                <a:tc>
                  <a:txBody>
                    <a:bodyPr/>
                    <a:lstStyle/>
                    <a:p>
                      <a:r>
                        <a:rPr lang="en-GB" sz="1200" dirty="0"/>
                        <a:t>SAF Analyse</a:t>
                      </a:r>
                      <a:endParaRPr lang="en-GB" sz="1200" b="1"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Analyse workloads and provides key metrics for sizers.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28313537"/>
                  </a:ext>
                </a:extLst>
              </a:tr>
              <a:tr h="370469">
                <a:tc>
                  <a:txBody>
                    <a:bodyPr/>
                    <a:lstStyle/>
                    <a:p>
                      <a:r>
                        <a:rPr lang="en-GB" sz="1200" dirty="0" err="1"/>
                        <a:t>NinjaSTARS</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0" dirty="0"/>
                        <a:t>Sizing tool for 3PAR and Nimble (and soon </a:t>
                      </a:r>
                      <a:r>
                        <a:rPr lang="en-GB" sz="1200" b="0" dirty="0" err="1"/>
                        <a:t>StoreOnce</a:t>
                      </a:r>
                      <a:r>
                        <a:rPr lang="en-GB" sz="1200" b="0" dirty="0"/>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69673250"/>
                  </a:ext>
                </a:extLst>
              </a:tr>
              <a:tr h="370469">
                <a:tc>
                  <a:txBody>
                    <a:bodyPr/>
                    <a:lstStyle/>
                    <a:p>
                      <a:pPr marL="0" algn="l" defTabSz="914400" rtl="0" eaLnBrk="1" latinLnBrk="0" hangingPunct="1"/>
                      <a:r>
                        <a:rPr lang="en-GB" sz="1200" kern="1200" dirty="0" err="1"/>
                        <a:t>Scality</a:t>
                      </a:r>
                      <a:r>
                        <a:rPr lang="en-GB" sz="1200" kern="1200" dirty="0"/>
                        <a:t> Sizer</a:t>
                      </a:r>
                      <a:endParaRPr lang="en-GB" sz="12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GB" sz="1200" b="0" dirty="0"/>
                        <a:t>Web based sizer for </a:t>
                      </a:r>
                      <a:r>
                        <a:rPr lang="en-GB" sz="1200" b="0" dirty="0" err="1"/>
                        <a:t>Scality</a:t>
                      </a:r>
                      <a:r>
                        <a:rPr lang="en-GB" sz="1200" b="0" dirty="0"/>
                        <a:t> Object Storage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9831088"/>
                  </a:ext>
                </a:extLst>
              </a:tr>
              <a:tr h="370469">
                <a:tc>
                  <a:txBody>
                    <a:bodyPr/>
                    <a:lstStyle/>
                    <a:p>
                      <a:pPr marL="0" algn="l" defTabSz="914400" rtl="0" eaLnBrk="1" latinLnBrk="0" hangingPunct="1"/>
                      <a:r>
                        <a:rPr lang="en-GB" sz="1200" kern="1200" dirty="0"/>
                        <a:t>Report Requestor</a:t>
                      </a:r>
                      <a:endParaRPr lang="en-GB" sz="1200" b="1"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GB" sz="1200" dirty="0"/>
                        <a:t>Generate reports for 3PAR arrays</a:t>
                      </a:r>
                      <a:endParaRPr lang="en-GB" sz="1200" b="1" i="1" dirty="0">
                        <a:solidFill>
                          <a:srgbClr val="FF0000"/>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8549599"/>
                  </a:ext>
                </a:extLst>
              </a:tr>
              <a:tr h="370469">
                <a:tc>
                  <a:txBody>
                    <a:bodyPr/>
                    <a:lstStyle/>
                    <a:p>
                      <a:r>
                        <a:rPr lang="en-GB" sz="1200" dirty="0" err="1"/>
                        <a:t>NinjaCrawler</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dirty="0"/>
                        <a:t>Calculate exact dedupe and compression ratio of customer data</a:t>
                      </a:r>
                      <a:endParaRPr lang="en-GB" sz="1200" b="1" i="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1068036"/>
                  </a:ext>
                </a:extLst>
              </a:tr>
              <a:tr h="370469">
                <a:tc>
                  <a:txBody>
                    <a:bodyPr/>
                    <a:lstStyle/>
                    <a:p>
                      <a:r>
                        <a:rPr lang="en-GB" sz="1200" dirty="0"/>
                        <a:t>NinjaProtected+</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1" dirty="0"/>
                        <a:t>Analyse Backup configuration and performance, propose </a:t>
                      </a:r>
                      <a:r>
                        <a:rPr lang="en-GB" sz="1200" b="1" dirty="0" err="1"/>
                        <a:t>StoreOnce</a:t>
                      </a:r>
                      <a:endParaRPr lang="en-GB" sz="1200" b="1" i="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03932780"/>
                  </a:ext>
                </a:extLst>
              </a:tr>
              <a:tr h="370469">
                <a:tc>
                  <a:txBody>
                    <a:bodyPr/>
                    <a:lstStyle/>
                    <a:p>
                      <a:r>
                        <a:rPr lang="en-GB" sz="1200" dirty="0"/>
                        <a:t>DD Analyser</a:t>
                      </a:r>
                      <a:endParaRPr lang="en-GB" sz="1200" b="1" dirty="0"/>
                    </a:p>
                  </a:txBody>
                  <a:tcPr>
                    <a:lnR w="12700" cap="flat" cmpd="sng" algn="ctr">
                      <a:solidFill>
                        <a:schemeClr val="tx1"/>
                      </a:solidFill>
                      <a:prstDash val="solid"/>
                      <a:round/>
                      <a:headEnd type="none" w="med" len="med"/>
                      <a:tailEnd type="none" w="med" len="med"/>
                    </a:lnR>
                  </a:tcPr>
                </a:tc>
                <a:tc>
                  <a:txBody>
                    <a:bodyPr/>
                    <a:lstStyle/>
                    <a:p>
                      <a:r>
                        <a:rPr lang="en-GB" sz="1200" b="1" dirty="0"/>
                        <a:t>Analyse EMC Data Domain</a:t>
                      </a:r>
                      <a:r>
                        <a:rPr lang="en-GB" sz="1200" b="1" baseline="0" dirty="0"/>
                        <a:t>, propose </a:t>
                      </a:r>
                      <a:r>
                        <a:rPr lang="en-GB" sz="1200" b="1" baseline="0" dirty="0" err="1"/>
                        <a:t>StoreOnce</a:t>
                      </a:r>
                      <a:endParaRPr lang="en-GB" sz="12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2047251"/>
                  </a:ext>
                </a:extLst>
              </a:tr>
              <a:tr h="370469">
                <a:tc>
                  <a:txBody>
                    <a:bodyPr/>
                    <a:lstStyle/>
                    <a:p>
                      <a:r>
                        <a:rPr kumimoji="0" lang="en-GB" sz="1200" b="0" i="0" u="none" strike="noStrike" kern="1200" cap="none" spc="0" normalizeH="0" baseline="0" noProof="0" dirty="0">
                          <a:ln>
                            <a:noFill/>
                          </a:ln>
                          <a:solidFill>
                            <a:prstClr val="black"/>
                          </a:solidFill>
                          <a:effectLst/>
                          <a:uLnTx/>
                          <a:uFillTx/>
                          <a:latin typeface="+mn-lt"/>
                          <a:ea typeface="+mn-ea"/>
                          <a:cs typeface="+mn-cs"/>
                        </a:rPr>
                        <a:t>Other Tools</a:t>
                      </a:r>
                      <a:endParaRPr lang="en-US" dirty="0"/>
                    </a:p>
                  </a:txBody>
                  <a:tcPr>
                    <a:lnR w="12700" cap="flat" cmpd="sng" algn="ctr">
                      <a:solidFill>
                        <a:schemeClr val="tx1"/>
                      </a:solidFill>
                      <a:prstDash val="solid"/>
                      <a:round/>
                      <a:headEnd type="none" w="med" len="med"/>
                      <a:tailEnd type="none" w="med" len="med"/>
                    </a:lnR>
                  </a:tcPr>
                </a:tc>
                <a:tc>
                  <a:txBody>
                    <a:bodyPr/>
                    <a:lstStyle/>
                    <a:p>
                      <a:r>
                        <a:rPr lang="en-GB" sz="1200" b="0" dirty="0">
                          <a:solidFill>
                            <a:schemeClr val="tx1"/>
                          </a:solidFill>
                        </a:rPr>
                        <a:t>A collection of legacy sizing related tools not directly developed by the SAF team.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36132043"/>
                  </a:ext>
                </a:extLst>
              </a:tr>
              <a:tr h="370469">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GB" sz="12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93830289"/>
                  </a:ext>
                </a:extLst>
              </a:tr>
              <a:tr h="370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txBody>
                  <a:tcPr>
                    <a:lnR w="12700" cap="flat" cmpd="sng" algn="ctr">
                      <a:solidFill>
                        <a:schemeClr val="tx1"/>
                      </a:solidFill>
                      <a:prstDash val="solid"/>
                      <a:round/>
                      <a:headEnd type="none" w="med" len="med"/>
                      <a:tailEnd type="none" w="med" len="med"/>
                    </a:lnR>
                  </a:tcPr>
                </a:tc>
                <a:tc>
                  <a:txBody>
                    <a:bodyPr/>
                    <a:lstStyle/>
                    <a:p>
                      <a:endParaRPr lang="en-GB" sz="12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88508467"/>
                  </a:ext>
                </a:extLst>
              </a:tr>
            </a:tbl>
          </a:graphicData>
        </a:graphic>
      </p:graphicFrame>
    </p:spTree>
    <p:extLst>
      <p:ext uri="{BB962C8B-B14F-4D97-AF65-F5344CB8AC3E}">
        <p14:creationId xmlns:p14="http://schemas.microsoft.com/office/powerpoint/2010/main" val="14624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B3B3D2-0A88-4BD7-8237-D72D65BC0FE7}"/>
              </a:ext>
            </a:extLst>
          </p:cNvPr>
          <p:cNvPicPr>
            <a:picLocks noChangeAspect="1"/>
          </p:cNvPicPr>
          <p:nvPr/>
        </p:nvPicPr>
        <p:blipFill>
          <a:blip r:embed="rId3"/>
          <a:stretch>
            <a:fillRect/>
          </a:stretch>
        </p:blipFill>
        <p:spPr>
          <a:xfrm>
            <a:off x="2057400" y="1371600"/>
            <a:ext cx="9090185" cy="5089460"/>
          </a:xfrm>
          <a:prstGeom prst="rect">
            <a:avLst/>
          </a:prstGeom>
        </p:spPr>
      </p:pic>
      <p:sp>
        <p:nvSpPr>
          <p:cNvPr id="2" name="Title 1"/>
          <p:cNvSpPr>
            <a:spLocks noGrp="1"/>
          </p:cNvSpPr>
          <p:nvPr>
            <p:ph type="title"/>
          </p:nvPr>
        </p:nvSpPr>
        <p:spPr/>
        <p:txBody>
          <a:bodyPr/>
          <a:lstStyle/>
          <a:p>
            <a:r>
              <a:rPr lang="en-US" dirty="0"/>
              <a:t>Storage Assessment Foundry</a:t>
            </a:r>
          </a:p>
        </p:txBody>
      </p:sp>
      <p:sp>
        <p:nvSpPr>
          <p:cNvPr id="36" name="Text Placeholder 2"/>
          <p:cNvSpPr>
            <a:spLocks noGrp="1"/>
          </p:cNvSpPr>
          <p:nvPr>
            <p:ph type="body" sz="quarter" idx="13"/>
          </p:nvPr>
        </p:nvSpPr>
        <p:spPr>
          <a:xfrm>
            <a:off x="609440" y="934240"/>
            <a:ext cx="10969943" cy="381000"/>
          </a:xfrm>
        </p:spPr>
        <p:txBody>
          <a:bodyPr/>
          <a:lstStyle/>
          <a:p>
            <a:r>
              <a:rPr lang="en-US" b="1" dirty="0">
                <a:solidFill>
                  <a:srgbClr val="01A982"/>
                </a:solidFill>
              </a:rPr>
              <a:t>https://saf.itcs.hpe.com</a:t>
            </a:r>
          </a:p>
        </p:txBody>
      </p:sp>
      <p:sp>
        <p:nvSpPr>
          <p:cNvPr id="5" name="AutoShape 4" descr="Image result for green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sp>
        <p:nvSpPr>
          <p:cNvPr id="12" name="Rectangle: Rounded Corners 11">
            <a:extLst>
              <a:ext uri="{FF2B5EF4-FFF2-40B4-BE49-F238E27FC236}">
                <a16:creationId xmlns:a16="http://schemas.microsoft.com/office/drawing/2014/main" id="{3BDF9AC1-788B-4A93-8BCD-F760898A4395}"/>
              </a:ext>
            </a:extLst>
          </p:cNvPr>
          <p:cNvSpPr/>
          <p:nvPr/>
        </p:nvSpPr>
        <p:spPr bwMode="ltGray">
          <a:xfrm>
            <a:off x="5646564" y="5077188"/>
            <a:ext cx="1936242" cy="120322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8467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1F4FA-60B0-4DE0-9AA9-5AAD3EF09617}"/>
              </a:ext>
            </a:extLst>
          </p:cNvPr>
          <p:cNvPicPr>
            <a:picLocks noChangeAspect="1"/>
          </p:cNvPicPr>
          <p:nvPr/>
        </p:nvPicPr>
        <p:blipFill>
          <a:blip r:embed="rId3"/>
          <a:stretch>
            <a:fillRect/>
          </a:stretch>
        </p:blipFill>
        <p:spPr>
          <a:xfrm>
            <a:off x="1219200" y="1143000"/>
            <a:ext cx="9829800" cy="4933588"/>
          </a:xfrm>
          <a:prstGeom prst="rect">
            <a:avLst/>
          </a:prstGeom>
        </p:spPr>
      </p:pic>
      <p:sp>
        <p:nvSpPr>
          <p:cNvPr id="2" name="Title 1"/>
          <p:cNvSpPr>
            <a:spLocks noGrp="1"/>
          </p:cNvSpPr>
          <p:nvPr>
            <p:ph type="title"/>
          </p:nvPr>
        </p:nvSpPr>
        <p:spPr/>
        <p:txBody>
          <a:bodyPr/>
          <a:lstStyle/>
          <a:p>
            <a:r>
              <a:rPr lang="en-US" dirty="0" err="1"/>
              <a:t>NinjaProtected</a:t>
            </a:r>
            <a:r>
              <a:rPr lang="en-US" dirty="0"/>
              <a:t>+ page on the SAF portal </a:t>
            </a:r>
          </a:p>
        </p:txBody>
      </p:sp>
      <p:sp>
        <p:nvSpPr>
          <p:cNvPr id="5" name="AutoShape 4" descr="Image result for green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6" y="521209"/>
            <a:ext cx="658848" cy="658848"/>
          </a:xfrm>
          <a:prstGeom prst="rect">
            <a:avLst/>
          </a:prstGeom>
        </p:spPr>
      </p:pic>
    </p:spTree>
    <p:extLst>
      <p:ext uri="{BB962C8B-B14F-4D97-AF65-F5344CB8AC3E}">
        <p14:creationId xmlns:p14="http://schemas.microsoft.com/office/powerpoint/2010/main" val="42873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HPE_Standard_Arial_16x9_v5.potx" id="{6E765CE8-72DF-47CC-8CE6-E2F106A29740}" vid="{F1B02632-9815-49C8-944D-886AB684271D}"/>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HPE_Standard_Arial_16x9_v6</Template>
  <TotalTime>2328</TotalTime>
  <Words>2330</Words>
  <Application>Microsoft Office PowerPoint</Application>
  <PresentationFormat>Widescreen</PresentationFormat>
  <Paragraphs>473</Paragraphs>
  <Slides>34</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Courier New</vt:lpstr>
      <vt:lpstr>Helvetica</vt:lpstr>
      <vt:lpstr>HP Simplified</vt:lpstr>
      <vt:lpstr>HPE Simple</vt:lpstr>
      <vt:lpstr>Rage Italic</vt:lpstr>
      <vt:lpstr>Wingdings</vt:lpstr>
      <vt:lpstr>HPE_Standard_Arial_16x9_v5</vt:lpstr>
      <vt:lpstr>NinjaProtected+</vt:lpstr>
      <vt:lpstr>PowerPoint Presentation</vt:lpstr>
      <vt:lpstr>NinjaProtected+ is part of  the Storage Assessment Foundry</vt:lpstr>
      <vt:lpstr>SAF Vision</vt:lpstr>
      <vt:lpstr>Storage Assessment Foundry</vt:lpstr>
      <vt:lpstr>Storage Assessment Foundry</vt:lpstr>
      <vt:lpstr>SAF Modules</vt:lpstr>
      <vt:lpstr>Storage Assessment Foundry</vt:lpstr>
      <vt:lpstr>NinjaProtected+ page on the SAF portal </vt:lpstr>
      <vt:lpstr>SAF Collect</vt:lpstr>
      <vt:lpstr>NinjaProtected+</vt:lpstr>
      <vt:lpstr>PowerPoint Presentation</vt:lpstr>
      <vt:lpstr>NinjaProtected+ Process (HPE Employees)</vt:lpstr>
      <vt:lpstr>NinjaProtected+ Management GUI (HPE Employees Only)</vt:lpstr>
      <vt:lpstr>NinjaProtected+ Process (Partners)</vt:lpstr>
      <vt:lpstr>Customer Information Required by NPP Support</vt:lpstr>
      <vt:lpstr>Running the SAF Collector to extract the NinjaProtected+ Scripts</vt:lpstr>
      <vt:lpstr>Collector Scripts </vt:lpstr>
      <vt:lpstr>Return the file (zip or DB backup) to HPE</vt:lpstr>
      <vt:lpstr>NinjaProtected+ Deliverables</vt:lpstr>
      <vt:lpstr>Executive Report</vt:lpstr>
      <vt:lpstr>Executive Report</vt:lpstr>
      <vt:lpstr>Executive Report</vt:lpstr>
      <vt:lpstr>Get Protected Guarantee Program</vt:lpstr>
      <vt:lpstr>Executive Report – GPG Page</vt:lpstr>
      <vt:lpstr>RMC TCO Report</vt:lpstr>
      <vt:lpstr>Detailed Report</vt:lpstr>
      <vt:lpstr>Using the HPE Storage Sizer Input files</vt:lpstr>
      <vt:lpstr>HPE Storage Sizer Input files</vt:lpstr>
      <vt:lpstr>HPE Storage Sizer Output</vt:lpstr>
      <vt:lpstr>NinjaProtected+ Support Matrix</vt:lpstr>
      <vt:lpstr>NinjaProtected+ Roadmap</vt:lpstr>
      <vt:lpstr>SAF NinjaProtected+ URLs</vt:lpstr>
      <vt:lpstr>Q &amp; A </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Mikula, Mitchell</dc:creator>
  <cp:lastModifiedBy>Mikula, Mitchell</cp:lastModifiedBy>
  <cp:revision>61</cp:revision>
  <dcterms:created xsi:type="dcterms:W3CDTF">2017-02-28T03:13:05Z</dcterms:created>
  <dcterms:modified xsi:type="dcterms:W3CDTF">2018-08-10T20:50:09Z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